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38" r:id="rId3"/>
    <p:sldId id="267" r:id="rId4"/>
    <p:sldId id="268" r:id="rId5"/>
    <p:sldId id="343" r:id="rId6"/>
    <p:sldId id="330" r:id="rId7"/>
    <p:sldId id="327" r:id="rId8"/>
    <p:sldId id="331" r:id="rId9"/>
    <p:sldId id="329" r:id="rId10"/>
    <p:sldId id="339" r:id="rId11"/>
    <p:sldId id="345" r:id="rId12"/>
    <p:sldId id="346" r:id="rId13"/>
    <p:sldId id="344" r:id="rId14"/>
    <p:sldId id="350" r:id="rId15"/>
    <p:sldId id="347" r:id="rId16"/>
    <p:sldId id="348" r:id="rId17"/>
    <p:sldId id="349" r:id="rId18"/>
    <p:sldId id="337" r:id="rId19"/>
    <p:sldId id="352" r:id="rId20"/>
    <p:sldId id="258" r:id="rId21"/>
  </p:sldIdLst>
  <p:sldSz cx="9144000" cy="6858000" type="screen4x3"/>
  <p:notesSz cx="7053263" cy="9356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99FFCC"/>
    <a:srgbClr val="000099"/>
    <a:srgbClr val="003399"/>
    <a:srgbClr val="009242"/>
    <a:srgbClr val="99CC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21" autoAdjust="0"/>
    <p:restoredTop sz="94728" autoAdjust="0"/>
  </p:normalViewPr>
  <p:slideViewPr>
    <p:cSldViewPr snapToGrid="0">
      <p:cViewPr>
        <p:scale>
          <a:sx n="80" d="100"/>
          <a:sy n="80" d="100"/>
        </p:scale>
        <p:origin x="-1531" y="-154"/>
      </p:cViewPr>
      <p:guideLst>
        <p:guide orient="horz" pos="409"/>
        <p:guide orient="horz" pos="2757"/>
        <p:guide orient="horz" pos="2717"/>
        <p:guide pos="2880"/>
        <p:guide pos="158"/>
        <p:guide pos="56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787"/>
    </p:cViewPr>
  </p:sorterViewPr>
  <p:notesViewPr>
    <p:cSldViewPr snapToGrid="0">
      <p:cViewPr varScale="1">
        <p:scale>
          <a:sx n="80" d="100"/>
          <a:sy n="80" d="100"/>
        </p:scale>
        <p:origin x="-1974" y="-78"/>
      </p:cViewPr>
      <p:guideLst>
        <p:guide orient="horz" pos="2947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CAGR (2011-2016) Growth for IM Services Demand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CAGR (2011-2016)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Telecommunications</c:v>
                </c:pt>
                <c:pt idx="1">
                  <c:v>Financial Services</c:v>
                </c:pt>
                <c:pt idx="2">
                  <c:v>Media and Entertainment</c:v>
                </c:pt>
                <c:pt idx="3">
                  <c:v>Public Sector</c:v>
                </c:pt>
                <c:pt idx="4">
                  <c:v>Other</c:v>
                </c:pt>
                <c:pt idx="5">
                  <c:v>Healthcare</c:v>
                </c:pt>
                <c:pt idx="6">
                  <c:v>Manufacturing</c:v>
                </c:pt>
                <c:pt idx="7">
                  <c:v>Retail, Wholesale and Distribution</c:v>
                </c:pt>
                <c:pt idx="8">
                  <c:v>Travel, Transportation, Logistics and Hospitality</c:v>
                </c:pt>
                <c:pt idx="9">
                  <c:v>Energy and Utilities</c:v>
                </c:pt>
                <c:pt idx="10">
                  <c:v>Life Sciences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0">
                  <c:v>7.4999999999999997E-2</c:v>
                </c:pt>
                <c:pt idx="1">
                  <c:v>6.2E-2</c:v>
                </c:pt>
                <c:pt idx="2">
                  <c:v>5.6000000000000001E-2</c:v>
                </c:pt>
                <c:pt idx="3">
                  <c:v>5.2999999999999999E-2</c:v>
                </c:pt>
                <c:pt idx="4">
                  <c:v>5.0999999999999997E-2</c:v>
                </c:pt>
                <c:pt idx="5">
                  <c:v>0.05</c:v>
                </c:pt>
                <c:pt idx="6">
                  <c:v>4.8000000000000001E-2</c:v>
                </c:pt>
                <c:pt idx="7">
                  <c:v>4.4999999999999998E-2</c:v>
                </c:pt>
                <c:pt idx="8">
                  <c:v>4.2999999999999997E-2</c:v>
                </c:pt>
                <c:pt idx="9">
                  <c:v>3.9E-2</c:v>
                </c:pt>
                <c:pt idx="10">
                  <c:v>2.7E-2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104832"/>
        <c:axId val="120106368"/>
      </c:barChart>
      <c:catAx>
        <c:axId val="120104832"/>
        <c:scaling>
          <c:orientation val="minMax"/>
        </c:scaling>
        <c:delete val="0"/>
        <c:axPos val="b"/>
        <c:majorTickMark val="out"/>
        <c:minorTickMark val="none"/>
        <c:tickLblPos val="nextTo"/>
        <c:crossAx val="120106368"/>
        <c:crosses val="autoZero"/>
        <c:auto val="1"/>
        <c:lblAlgn val="ctr"/>
        <c:lblOffset val="100"/>
        <c:noMultiLvlLbl val="0"/>
      </c:catAx>
      <c:valAx>
        <c:axId val="12010636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201048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D0735D-89BB-461D-AA4D-B01B68D5510A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5A095634-C588-4077-8A37-7C7A3D2D0BEB}">
      <dgm:prSet phldrT="[Text]" custT="1"/>
      <dgm:spPr/>
      <dgm:t>
        <a:bodyPr/>
        <a:lstStyle/>
        <a:p>
          <a:r>
            <a:rPr lang="en-US" sz="1800" b="1" dirty="0" smtClean="0"/>
            <a:t>Cloud</a:t>
          </a:r>
          <a:endParaRPr lang="en-US" sz="1800" b="1" dirty="0"/>
        </a:p>
      </dgm:t>
    </dgm:pt>
    <dgm:pt modelId="{6BA86769-4EED-4D42-945E-B35E3F2A521B}" type="parTrans" cxnId="{2CC3E17D-650E-42DE-9023-D3F849B804DF}">
      <dgm:prSet/>
      <dgm:spPr/>
      <dgm:t>
        <a:bodyPr/>
        <a:lstStyle/>
        <a:p>
          <a:endParaRPr lang="en-US" sz="700"/>
        </a:p>
      </dgm:t>
    </dgm:pt>
    <dgm:pt modelId="{11202ABF-4988-4167-B6DB-FE821C4C2FCC}" type="sibTrans" cxnId="{2CC3E17D-650E-42DE-9023-D3F849B804DF}">
      <dgm:prSet/>
      <dgm:spPr/>
      <dgm:t>
        <a:bodyPr/>
        <a:lstStyle/>
        <a:p>
          <a:endParaRPr lang="en-US" sz="700"/>
        </a:p>
      </dgm:t>
    </dgm:pt>
    <dgm:pt modelId="{C122A07F-63EE-4853-8F8E-94447678F940}">
      <dgm:prSet phldrT="[Text]" custT="1"/>
      <dgm:spPr/>
      <dgm:t>
        <a:bodyPr/>
        <a:lstStyle/>
        <a:p>
          <a:r>
            <a:rPr lang="en-US" sz="1800" b="1" dirty="0" smtClean="0"/>
            <a:t>Big Data</a:t>
          </a:r>
          <a:endParaRPr lang="en-US" sz="1800" b="1" dirty="0"/>
        </a:p>
      </dgm:t>
    </dgm:pt>
    <dgm:pt modelId="{B09705F3-140A-48C3-8C5F-53562C50B82E}" type="parTrans" cxnId="{34865FB2-08F7-4E79-8D87-B79BE6C46011}">
      <dgm:prSet/>
      <dgm:spPr/>
      <dgm:t>
        <a:bodyPr/>
        <a:lstStyle/>
        <a:p>
          <a:endParaRPr lang="en-US" sz="700"/>
        </a:p>
      </dgm:t>
    </dgm:pt>
    <dgm:pt modelId="{3A2110BE-BBA5-4834-AFA0-D7D229944206}" type="sibTrans" cxnId="{34865FB2-08F7-4E79-8D87-B79BE6C46011}">
      <dgm:prSet/>
      <dgm:spPr/>
      <dgm:t>
        <a:bodyPr/>
        <a:lstStyle/>
        <a:p>
          <a:endParaRPr lang="en-US" sz="700"/>
        </a:p>
      </dgm:t>
    </dgm:pt>
    <dgm:pt modelId="{5F1869C8-5E88-4920-8789-523FFDD6151B}">
      <dgm:prSet phldrT="[Text]" custT="1"/>
      <dgm:spPr/>
      <dgm:t>
        <a:bodyPr/>
        <a:lstStyle/>
        <a:p>
          <a:r>
            <a:rPr lang="en-US" sz="1800" b="1" dirty="0" smtClean="0"/>
            <a:t>Mobile</a:t>
          </a:r>
          <a:endParaRPr lang="en-US" sz="1800" b="1" dirty="0"/>
        </a:p>
      </dgm:t>
    </dgm:pt>
    <dgm:pt modelId="{D489937D-9B6D-48BF-B7FB-D114DE545639}" type="parTrans" cxnId="{66B4147C-FA04-4385-93E6-2EAE75BC7E6E}">
      <dgm:prSet/>
      <dgm:spPr/>
      <dgm:t>
        <a:bodyPr/>
        <a:lstStyle/>
        <a:p>
          <a:endParaRPr lang="en-US" sz="700"/>
        </a:p>
      </dgm:t>
    </dgm:pt>
    <dgm:pt modelId="{D1BA9D7B-A11E-47C9-A7BB-E222552A648C}" type="sibTrans" cxnId="{66B4147C-FA04-4385-93E6-2EAE75BC7E6E}">
      <dgm:prSet/>
      <dgm:spPr/>
      <dgm:t>
        <a:bodyPr/>
        <a:lstStyle/>
        <a:p>
          <a:endParaRPr lang="en-US" sz="700"/>
        </a:p>
      </dgm:t>
    </dgm:pt>
    <dgm:pt modelId="{DD6FA77A-4787-41D0-AA59-2A0B2F50CF00}" type="pres">
      <dgm:prSet presAssocID="{DDD0735D-89BB-461D-AA4D-B01B68D5510A}" presName="compositeShape" presStyleCnt="0">
        <dgm:presLayoutVars>
          <dgm:chMax val="7"/>
          <dgm:dir/>
          <dgm:resizeHandles val="exact"/>
        </dgm:presLayoutVars>
      </dgm:prSet>
      <dgm:spPr/>
    </dgm:pt>
    <dgm:pt modelId="{2A995B43-15F8-4661-8396-F44D796821D1}" type="pres">
      <dgm:prSet presAssocID="{5A095634-C588-4077-8A37-7C7A3D2D0BEB}" presName="circ1" presStyleLbl="vennNode1" presStyleIdx="0" presStyleCnt="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C9E1B09-19C1-4587-8D54-20DBC5AB1701}" type="pres">
      <dgm:prSet presAssocID="{5A095634-C588-4077-8A37-7C7A3D2D0BE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7B866-37A3-439D-BF4A-8243220BF0FE}" type="pres">
      <dgm:prSet presAssocID="{C122A07F-63EE-4853-8F8E-94447678F940}" presName="circ2" presStyleLbl="vennNode1" presStyleIdx="1" presStyleCnt="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C84DD8E-5E5D-4D52-BA59-C62E8A9B62DC}" type="pres">
      <dgm:prSet presAssocID="{C122A07F-63EE-4853-8F8E-94447678F94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454E7-9DA2-417A-97C6-D96F8B3BC4E4}" type="pres">
      <dgm:prSet presAssocID="{5F1869C8-5E88-4920-8789-523FFDD6151B}" presName="circ3" presStyleLbl="vennNode1" presStyleIdx="2" presStyleCnt="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E76E0C0D-F07D-4605-9F3B-ED3763BDB240}" type="pres">
      <dgm:prSet presAssocID="{5F1869C8-5E88-4920-8789-523FFDD6151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EB9022-4780-4AA2-A02D-69E86199F78E}" type="presOf" srcId="{5A095634-C588-4077-8A37-7C7A3D2D0BEB}" destId="{3C9E1B09-19C1-4587-8D54-20DBC5AB1701}" srcOrd="1" destOrd="0" presId="urn:microsoft.com/office/officeart/2005/8/layout/venn1"/>
    <dgm:cxn modelId="{5F617EF9-7366-45A6-91F8-B691250A5A95}" type="presOf" srcId="{5F1869C8-5E88-4920-8789-523FFDD6151B}" destId="{E76E0C0D-F07D-4605-9F3B-ED3763BDB240}" srcOrd="1" destOrd="0" presId="urn:microsoft.com/office/officeart/2005/8/layout/venn1"/>
    <dgm:cxn modelId="{34865FB2-08F7-4E79-8D87-B79BE6C46011}" srcId="{DDD0735D-89BB-461D-AA4D-B01B68D5510A}" destId="{C122A07F-63EE-4853-8F8E-94447678F940}" srcOrd="1" destOrd="0" parTransId="{B09705F3-140A-48C3-8C5F-53562C50B82E}" sibTransId="{3A2110BE-BBA5-4834-AFA0-D7D229944206}"/>
    <dgm:cxn modelId="{F5C4E3F7-F945-4E60-9602-4FF52BD08FEC}" type="presOf" srcId="{5F1869C8-5E88-4920-8789-523FFDD6151B}" destId="{70A454E7-9DA2-417A-97C6-D96F8B3BC4E4}" srcOrd="0" destOrd="0" presId="urn:microsoft.com/office/officeart/2005/8/layout/venn1"/>
    <dgm:cxn modelId="{19AB2BEA-C4FE-4083-B184-A97F8A7C4A3A}" type="presOf" srcId="{5A095634-C588-4077-8A37-7C7A3D2D0BEB}" destId="{2A995B43-15F8-4661-8396-F44D796821D1}" srcOrd="0" destOrd="0" presId="urn:microsoft.com/office/officeart/2005/8/layout/venn1"/>
    <dgm:cxn modelId="{66B4147C-FA04-4385-93E6-2EAE75BC7E6E}" srcId="{DDD0735D-89BB-461D-AA4D-B01B68D5510A}" destId="{5F1869C8-5E88-4920-8789-523FFDD6151B}" srcOrd="2" destOrd="0" parTransId="{D489937D-9B6D-48BF-B7FB-D114DE545639}" sibTransId="{D1BA9D7B-A11E-47C9-A7BB-E222552A648C}"/>
    <dgm:cxn modelId="{FF65B036-0308-4828-B404-8C34F8A6E20C}" type="presOf" srcId="{C122A07F-63EE-4853-8F8E-94447678F940}" destId="{ABE7B866-37A3-439D-BF4A-8243220BF0FE}" srcOrd="0" destOrd="0" presId="urn:microsoft.com/office/officeart/2005/8/layout/venn1"/>
    <dgm:cxn modelId="{862265B3-AB25-4E81-864C-C64C8F966FFA}" type="presOf" srcId="{DDD0735D-89BB-461D-AA4D-B01B68D5510A}" destId="{DD6FA77A-4787-41D0-AA59-2A0B2F50CF00}" srcOrd="0" destOrd="0" presId="urn:microsoft.com/office/officeart/2005/8/layout/venn1"/>
    <dgm:cxn modelId="{DC29F2D4-58AA-4E2F-A060-D6A28F32FD8E}" type="presOf" srcId="{C122A07F-63EE-4853-8F8E-94447678F940}" destId="{6C84DD8E-5E5D-4D52-BA59-C62E8A9B62DC}" srcOrd="1" destOrd="0" presId="urn:microsoft.com/office/officeart/2005/8/layout/venn1"/>
    <dgm:cxn modelId="{2CC3E17D-650E-42DE-9023-D3F849B804DF}" srcId="{DDD0735D-89BB-461D-AA4D-B01B68D5510A}" destId="{5A095634-C588-4077-8A37-7C7A3D2D0BEB}" srcOrd="0" destOrd="0" parTransId="{6BA86769-4EED-4D42-945E-B35E3F2A521B}" sibTransId="{11202ABF-4988-4167-B6DB-FE821C4C2FCC}"/>
    <dgm:cxn modelId="{BDFC9B5E-715C-4AD2-97BB-2620E8AD49BE}" type="presParOf" srcId="{DD6FA77A-4787-41D0-AA59-2A0B2F50CF00}" destId="{2A995B43-15F8-4661-8396-F44D796821D1}" srcOrd="0" destOrd="0" presId="urn:microsoft.com/office/officeart/2005/8/layout/venn1"/>
    <dgm:cxn modelId="{E65E44A6-7CBE-4959-98CA-E12E7573CD30}" type="presParOf" srcId="{DD6FA77A-4787-41D0-AA59-2A0B2F50CF00}" destId="{3C9E1B09-19C1-4587-8D54-20DBC5AB1701}" srcOrd="1" destOrd="0" presId="urn:microsoft.com/office/officeart/2005/8/layout/venn1"/>
    <dgm:cxn modelId="{29749CBF-3F78-40FB-99A4-487B0A19B5CC}" type="presParOf" srcId="{DD6FA77A-4787-41D0-AA59-2A0B2F50CF00}" destId="{ABE7B866-37A3-439D-BF4A-8243220BF0FE}" srcOrd="2" destOrd="0" presId="urn:microsoft.com/office/officeart/2005/8/layout/venn1"/>
    <dgm:cxn modelId="{4AEFD48F-F526-49DB-AB74-146380411AF7}" type="presParOf" srcId="{DD6FA77A-4787-41D0-AA59-2A0B2F50CF00}" destId="{6C84DD8E-5E5D-4D52-BA59-C62E8A9B62DC}" srcOrd="3" destOrd="0" presId="urn:microsoft.com/office/officeart/2005/8/layout/venn1"/>
    <dgm:cxn modelId="{8FAFBC3D-0E07-416D-8374-7062D12971F8}" type="presParOf" srcId="{DD6FA77A-4787-41D0-AA59-2A0B2F50CF00}" destId="{70A454E7-9DA2-417A-97C6-D96F8B3BC4E4}" srcOrd="4" destOrd="0" presId="urn:microsoft.com/office/officeart/2005/8/layout/venn1"/>
    <dgm:cxn modelId="{ECE48C54-CEFA-4836-AE12-83B256305B22}" type="presParOf" srcId="{DD6FA77A-4787-41D0-AA59-2A0B2F50CF00}" destId="{E76E0C0D-F07D-4605-9F3B-ED3763BDB24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95B43-15F8-4661-8396-F44D796821D1}">
      <dsp:nvSpPr>
        <dsp:cNvPr id="0" name=""/>
        <dsp:cNvSpPr/>
      </dsp:nvSpPr>
      <dsp:spPr>
        <a:xfrm>
          <a:off x="846757" y="493628"/>
          <a:ext cx="2346672" cy="234667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Cloud</a:t>
          </a:r>
          <a:endParaRPr lang="en-US" sz="1800" b="1" kern="1200" dirty="0"/>
        </a:p>
      </dsp:txBody>
      <dsp:txXfrm>
        <a:off x="1159647" y="904296"/>
        <a:ext cx="1720893" cy="1056002"/>
      </dsp:txXfrm>
    </dsp:sp>
    <dsp:sp modelId="{ABE7B866-37A3-439D-BF4A-8243220BF0FE}">
      <dsp:nvSpPr>
        <dsp:cNvPr id="0" name=""/>
        <dsp:cNvSpPr/>
      </dsp:nvSpPr>
      <dsp:spPr>
        <a:xfrm>
          <a:off x="1693515" y="1960298"/>
          <a:ext cx="2346672" cy="2346672"/>
        </a:xfrm>
        <a:prstGeom prst="ellipse">
          <a:avLst/>
        </a:prstGeom>
        <a:solidFill>
          <a:schemeClr val="accent2">
            <a:alpha val="50000"/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Big Data</a:t>
          </a:r>
          <a:endParaRPr lang="en-US" sz="1800" b="1" kern="1200" dirty="0"/>
        </a:p>
      </dsp:txBody>
      <dsp:txXfrm>
        <a:off x="2411206" y="2566522"/>
        <a:ext cx="1408003" cy="1290669"/>
      </dsp:txXfrm>
    </dsp:sp>
    <dsp:sp modelId="{70A454E7-9DA2-417A-97C6-D96F8B3BC4E4}">
      <dsp:nvSpPr>
        <dsp:cNvPr id="0" name=""/>
        <dsp:cNvSpPr/>
      </dsp:nvSpPr>
      <dsp:spPr>
        <a:xfrm>
          <a:off x="0" y="1960298"/>
          <a:ext cx="2346672" cy="2346672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Mobile</a:t>
          </a:r>
          <a:endParaRPr lang="en-US" sz="1800" b="1" kern="1200" dirty="0"/>
        </a:p>
      </dsp:txBody>
      <dsp:txXfrm>
        <a:off x="220978" y="2566522"/>
        <a:ext cx="1408003" cy="1290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774E36-6837-4E59-9FCA-94FF7E1B5EA1}" type="datetimeFigureOut">
              <a:rPr lang="en-US"/>
              <a:pPr>
                <a:defRPr/>
              </a:pPr>
              <a:t>2/19/2013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2CDD994-66A8-4E9E-B692-6307EAC095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25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75D1D68-3647-41F1-A40E-2F551820FF90}" type="datetimeFigureOut">
              <a:rPr lang="en-US"/>
              <a:pPr>
                <a:defRPr/>
              </a:pPr>
              <a:t>2/19/2013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3" tIns="46881" rIns="93763" bIns="4688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44445"/>
            <a:ext cx="5642610" cy="4210526"/>
          </a:xfrm>
          <a:prstGeom prst="rect">
            <a:avLst/>
          </a:prstGeom>
        </p:spPr>
        <p:txBody>
          <a:bodyPr vert="horz" lIns="93763" tIns="46881" rIns="93763" bIns="4688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8ADD91-87B2-4B18-852F-0EBCE9FE11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98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58E5E6-F653-40FA-8170-C1EC8A331D7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5E659-15C7-41E1-8D18-6AFE563ADAB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38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CC126-6C0B-4367-BE37-0B0E87DE8841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ADD91-87B2-4B18-852F-0EBCE9FE116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053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47E912-EE22-4585-9E00-86A955BA113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hyperlink" Target="http://www.akibia.com/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hyperlink" Target="http://www.akibia.com/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rp_ppt1_3-01-titl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Zensar Technologie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807565"/>
            <a:ext cx="1231900" cy="63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RPG-Logo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725" y="5918200"/>
            <a:ext cx="1122363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71601"/>
            <a:ext cx="60960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304800" y="2514600"/>
            <a:ext cx="6096000" cy="914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6611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5" y="280988"/>
            <a:ext cx="6667500" cy="6969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1600200"/>
            <a:ext cx="7543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10/20/2011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76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© Zensar Technologies 2010   |   www.zensar.com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B79FE-7396-476B-BD8A-66EAEBF536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6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10/20/2011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76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© Zensar Technologies 2010   |   www.zensar.com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F6DDB-0A6A-4E97-B809-1F3E152077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90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gradFill rotWithShape="0">
            <a:gsLst>
              <a:gs pos="0">
                <a:srgbClr val="294282"/>
              </a:gs>
              <a:gs pos="100000">
                <a:srgbClr val="0F2355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4625" y="96838"/>
            <a:ext cx="1308100" cy="67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101600"/>
          </a:xfrm>
          <a:prstGeom prst="rect">
            <a:avLst/>
          </a:prstGeom>
          <a:solidFill>
            <a:srgbClr val="CB192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757988"/>
            <a:ext cx="9144000" cy="101600"/>
          </a:xfrm>
          <a:prstGeom prst="rect">
            <a:avLst/>
          </a:prstGeom>
          <a:solidFill>
            <a:srgbClr val="CB192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11" descr="Untitled-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Picture 2" descr="Logo titl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8109"/>
            <a:ext cx="1600200" cy="720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1666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gradFill rotWithShape="0">
            <a:gsLst>
              <a:gs pos="0">
                <a:srgbClr val="294282"/>
              </a:gs>
              <a:gs pos="100000">
                <a:srgbClr val="0F2355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4625" y="96838"/>
            <a:ext cx="1308100" cy="67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101600"/>
          </a:xfrm>
          <a:prstGeom prst="rect">
            <a:avLst/>
          </a:prstGeom>
          <a:solidFill>
            <a:srgbClr val="CB192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757988"/>
            <a:ext cx="9144000" cy="101600"/>
          </a:xfrm>
          <a:prstGeom prst="rect">
            <a:avLst/>
          </a:prstGeom>
          <a:solidFill>
            <a:srgbClr val="CB192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8" name="Picture 11" descr="Untitled-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Picture 2" descr="Logo titl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8109"/>
            <a:ext cx="1600200" cy="720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2008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rp_ppt1_3-01-titl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Zensar Technologie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2800" y="5843588"/>
            <a:ext cx="1509713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71601"/>
            <a:ext cx="60960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304800" y="2514600"/>
            <a:ext cx="6096000" cy="914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251575"/>
            <a:ext cx="4267200" cy="365125"/>
          </a:xfrm>
          <a:prstGeom prst="rect">
            <a:avLst/>
          </a:prstGeom>
        </p:spPr>
        <p:txBody>
          <a:bodyPr/>
          <a:lstStyle>
            <a:lvl1pPr algn="l">
              <a:defRPr dirty="0" smtClean="0"/>
            </a:lvl1pPr>
          </a:lstStyle>
          <a:p>
            <a:pPr>
              <a:defRPr/>
            </a:pPr>
            <a:r>
              <a:rPr lang="en-US" smtClean="0"/>
              <a:t>© Zensar Technologies 2010   |   www.zensar.com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2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25" y="297811"/>
            <a:ext cx="14763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rp_ppt1_3-0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25" y="192"/>
            <a:ext cx="7436222" cy="9021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rgbClr val="003399"/>
                </a:solidFill>
              </a:defRPr>
            </a:lvl1pPr>
          </a:lstStyle>
          <a:p>
            <a:r>
              <a:rPr lang="en-US" dirty="0" smtClean="0"/>
              <a:t>        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400" y="1600200"/>
            <a:ext cx="75184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4"/>
          <p:cNvSpPr>
            <a:spLocks noChangeArrowheads="1"/>
          </p:cNvSpPr>
          <p:nvPr userDrawn="1"/>
        </p:nvSpPr>
        <p:spPr bwMode="auto">
          <a:xfrm>
            <a:off x="0" y="942976"/>
            <a:ext cx="9144000" cy="50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100" b="1"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55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rp_ppt1_3-01-titl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Zensar Technologie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843588"/>
            <a:ext cx="1509713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10/20/2011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76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© Zensar Technologies 2010   |   www.zensar.com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6E40E-4D45-4E53-A2F3-B68D59654E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5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5" y="280988"/>
            <a:ext cx="6667500" cy="6969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10/20/2011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76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© Zensar Technologies 2010   |   www.zensar.com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968CE-0F7F-425D-A1BD-EC7C919DB1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0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5" y="280988"/>
            <a:ext cx="6667500" cy="696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10/20/2011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76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© Zensar Technologies 2010   |   www.zensar.com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629BD-9B01-4C94-81B7-3FB8C05CDD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7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5" y="280988"/>
            <a:ext cx="6667500" cy="6969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10/20/2011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76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© Zensar Technologies 2010   |   www.zensar.com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9FA96-D4BD-453A-8768-246DEA3FDF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7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10/20/2011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76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© Zensar Technologies 2010   |   www.zensar.com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BF168-0AF2-48FC-8868-DE9563CBD4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4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10/20/2011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76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© Zensar Technologies 2010   |   www.zensar.com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B7BC6-7B1B-45E7-B817-F5F649DAA9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46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10/20/2011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76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© Zensar Technologies 2010   |   www.zensar.com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58479-5D6E-4127-81E0-EA3BDAF7E1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9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6" descr="RPG-Logo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57245" y="6644880"/>
            <a:ext cx="831001" cy="15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4"/>
          <p:cNvSpPr>
            <a:spLocks noChangeArrowheads="1"/>
          </p:cNvSpPr>
          <p:nvPr userDrawn="1"/>
        </p:nvSpPr>
        <p:spPr bwMode="auto">
          <a:xfrm>
            <a:off x="2071689" y="6545263"/>
            <a:ext cx="7072312" cy="312737"/>
          </a:xfrm>
          <a:prstGeom prst="rect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100" b="1">
              <a:latin typeface="Calibri" pitchFamily="34" charset="0"/>
            </a:endParaRPr>
          </a:p>
        </p:txBody>
      </p:sp>
      <p:sp>
        <p:nvSpPr>
          <p:cNvPr id="9" name="Rectangle 34"/>
          <p:cNvSpPr>
            <a:spLocks noChangeArrowheads="1"/>
          </p:cNvSpPr>
          <p:nvPr userDrawn="1"/>
        </p:nvSpPr>
        <p:spPr bwMode="auto">
          <a:xfrm>
            <a:off x="-1" y="6546851"/>
            <a:ext cx="557213" cy="32384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100" b="1">
              <a:latin typeface="Calibri" pitchFamily="34" charset="0"/>
              <a:cs typeface="+mn-cs"/>
            </a:endParaRPr>
          </a:p>
        </p:txBody>
      </p:sp>
      <p:pic>
        <p:nvPicPr>
          <p:cNvPr id="10" name="Picture 6" descr="corp_ppt1_3-02.jp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4"/>
          <p:cNvSpPr>
            <a:spLocks noChangeArrowheads="1"/>
          </p:cNvSpPr>
          <p:nvPr userDrawn="1"/>
        </p:nvSpPr>
        <p:spPr bwMode="auto">
          <a:xfrm>
            <a:off x="0" y="942976"/>
            <a:ext cx="9144000" cy="50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100" b="1"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82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685" r:id="rId13"/>
    <p:sldLayoutId id="2147483671" r:id="rId1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gif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01062" y="985812"/>
            <a:ext cx="6096000" cy="997131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Global Infrastructure Management Business</a:t>
            </a:r>
            <a:b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Update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4294967295"/>
          </p:nvPr>
        </p:nvSpPr>
        <p:spPr>
          <a:xfrm>
            <a:off x="363835" y="4791293"/>
            <a:ext cx="6096000" cy="9144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Vivek Gupta and Tom Tucker</a:t>
            </a:r>
          </a:p>
          <a:p>
            <a:pPr>
              <a:buNone/>
            </a:pP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1400" baseline="30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February, 2013</a:t>
            </a:r>
            <a:endParaRPr lang="en-GB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 rot="18868282">
            <a:off x="5031581" y="4299745"/>
            <a:ext cx="40290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© 2013, Zensar Technologies. All Rights Reserved.</a:t>
            </a:r>
          </a:p>
          <a:p>
            <a:r>
              <a:rPr lang="en-US" sz="700" dirty="0">
                <a:solidFill>
                  <a:schemeClr val="bg1"/>
                </a:solidFill>
              </a:rPr>
              <a:t>.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35" y="192"/>
            <a:ext cx="7196722" cy="902176"/>
          </a:xfrm>
        </p:spPr>
        <p:txBody>
          <a:bodyPr anchor="ctr">
            <a:normAutofit/>
          </a:bodyPr>
          <a:lstStyle/>
          <a:p>
            <a:r>
              <a:rPr lang="en-US" b="1" dirty="0" smtClean="0"/>
              <a:t>Current </a:t>
            </a:r>
            <a:r>
              <a:rPr lang="en-US" b="1" dirty="0"/>
              <a:t>year (FY13) - Consolidation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514475"/>
            <a:ext cx="8715375" cy="417297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Focus on large deals (long lead times)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Launch of “Total Infrastructure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Outsourcing”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(first success)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Shift of work offshore (short term drop in revenues)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Closing of low value non-scalable engagements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Global re-launch of MVS</a:t>
            </a:r>
          </a:p>
          <a:p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6852995" y="6568018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B759E-6475-4C66-BC50-6F3BE3A7B3D4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075968" y="6568018"/>
            <a:ext cx="326208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Zensar Technologies 2013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8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5400000">
            <a:off x="2699013" y="3580287"/>
            <a:ext cx="4915267" cy="457714"/>
          </a:xfrm>
          <a:prstGeom prst="trapezoid">
            <a:avLst>
              <a:gd name="adj" fmla="val 536936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5410809" y="1838630"/>
            <a:ext cx="3520282" cy="4044698"/>
            <a:chOff x="5350306" y="2000858"/>
            <a:chExt cx="3084908" cy="4044698"/>
          </a:xfrm>
        </p:grpSpPr>
        <p:sp>
          <p:nvSpPr>
            <p:cNvPr id="4" name="Rectangle 3"/>
            <p:cNvSpPr/>
            <p:nvPr/>
          </p:nvSpPr>
          <p:spPr bwMode="auto">
            <a:xfrm>
              <a:off x="5350306" y="2000858"/>
              <a:ext cx="3068347" cy="4044698"/>
            </a:xfrm>
            <a:prstGeom prst="rect">
              <a:avLst/>
            </a:prstGeom>
            <a:noFill/>
            <a:ln w="317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lvl="1"/>
              <a:endParaRPr lang="en-US" sz="1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81194" y="2025362"/>
              <a:ext cx="3024103" cy="37481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 smtClean="0">
                  <a:solidFill>
                    <a:sysClr val="window" lastClr="FFFFFF"/>
                  </a:solidFill>
                </a:rPr>
                <a:t>One Stop MVS Provider</a:t>
              </a:r>
              <a:endParaRPr lang="en-US" b="1" kern="0" dirty="0">
                <a:solidFill>
                  <a:sysClr val="window" lastClr="FFFFFF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369257" y="2429496"/>
              <a:ext cx="3051187" cy="1782"/>
            </a:xfrm>
            <a:prstGeom prst="line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/>
          </p:spPr>
        </p:cxn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9563" y="2729127"/>
              <a:ext cx="1320790" cy="64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5394549" y="3543455"/>
              <a:ext cx="3040665" cy="2161818"/>
            </a:xfrm>
            <a:prstGeom prst="roundRect">
              <a:avLst>
                <a:gd name="adj" fmla="val 862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Bef>
                  <a:spcPts val="1200"/>
                </a:spcBef>
                <a:buBlip>
                  <a:blip r:embed="rId3"/>
                </a:buBlip>
              </a:pPr>
              <a:r>
                <a:rPr lang="de-CH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Single point of contact for all infrastructure </a:t>
              </a:r>
              <a:r>
                <a:rPr lang="de-CH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  <a:r>
                <a:rPr lang="de-CH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upport</a:t>
              </a:r>
              <a:endParaRPr lang="de-CH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1450" indent="-171450">
                <a:spcBef>
                  <a:spcPts val="1200"/>
                </a:spcBef>
                <a:buBlip>
                  <a:blip r:embed="rId3"/>
                </a:buBlip>
              </a:pPr>
              <a:r>
                <a:rPr lang="de-CH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Unified and integrated processes for all systems</a:t>
              </a:r>
              <a:endParaRPr lang="de-CH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1450" indent="-171450">
                <a:spcBef>
                  <a:spcPts val="1200"/>
                </a:spcBef>
                <a:buBlip>
                  <a:blip r:embed="rId3"/>
                </a:buBlip>
              </a:pPr>
              <a:r>
                <a:rPr lang="de-CH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Global 24x7x365 multi-lingual </a:t>
              </a:r>
              <a:r>
                <a:rPr lang="de-CH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</a:t>
              </a:r>
              <a:r>
                <a:rPr lang="de-CH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elp </a:t>
              </a:r>
              <a:r>
                <a:rPr lang="de-CH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  <a:r>
                <a:rPr lang="de-CH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esk and local </a:t>
              </a:r>
              <a:r>
                <a:rPr lang="de-CH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</a:t>
              </a:r>
              <a:r>
                <a:rPr lang="de-CH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ield support</a:t>
              </a:r>
              <a:endParaRPr lang="de-CH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1450" indent="-171450">
                <a:spcBef>
                  <a:spcPts val="1200"/>
                </a:spcBef>
                <a:buBlip>
                  <a:blip r:embed="rId3"/>
                </a:buBlip>
              </a:pPr>
              <a:r>
                <a:rPr lang="de-CH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One contract and one bill</a:t>
              </a:r>
              <a:endParaRPr lang="en-IN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778563" y="1351509"/>
            <a:ext cx="1045405" cy="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823967" y="1279485"/>
            <a:ext cx="3068347" cy="4987291"/>
            <a:chOff x="707448" y="1240979"/>
            <a:chExt cx="3068347" cy="49872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7448" y="1240979"/>
              <a:ext cx="3068347" cy="4987291"/>
              <a:chOff x="692700" y="1240979"/>
              <a:chExt cx="3068347" cy="498729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92701" y="1243404"/>
                <a:ext cx="3068346" cy="33855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b="1" kern="0" dirty="0" smtClean="0">
                    <a:solidFill>
                      <a:sysClr val="window" lastClr="FFFFFF"/>
                    </a:solidFill>
                  </a:rPr>
                  <a:t>Infrastructure Components</a:t>
                </a:r>
                <a:endParaRPr lang="en-US" sz="1600" b="1" kern="0" dirty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692700" y="1240979"/>
                <a:ext cx="3068347" cy="4987291"/>
              </a:xfrm>
              <a:prstGeom prst="rect">
                <a:avLst/>
              </a:prstGeom>
              <a:noFill/>
              <a:ln w="3175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ysClr val="window" lastClr="FFFFFF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kern="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kern="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kern="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kern="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709860" y="1612736"/>
                <a:ext cx="3051187" cy="178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</p:cxnSp>
        </p:grp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567" y="2802185"/>
              <a:ext cx="2848515" cy="3317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6" name="Straight Connector 15"/>
          <p:cNvCxnSpPr/>
          <p:nvPr/>
        </p:nvCxnSpPr>
        <p:spPr>
          <a:xfrm>
            <a:off x="800528" y="4373336"/>
            <a:ext cx="0" cy="166154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78563" y="1351509"/>
            <a:ext cx="0" cy="140180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00528" y="6045556"/>
            <a:ext cx="102344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9" descr="D:\#EUC Practice\Graphics\imagesCA3HFTYJ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563" y="1736314"/>
            <a:ext cx="536917" cy="53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:\#EUC Practice\Graphics\database_activ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708" y="1847894"/>
            <a:ext cx="425337" cy="4253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 descr="D:\#EUC Practice\Graphics\global.jpg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785" y="1694986"/>
            <a:ext cx="518559" cy="57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D:\#EUC Practice\Graphics\DV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88" y="1836986"/>
            <a:ext cx="436245" cy="43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5" descr="D:\#EUC Practice\Graphics\iMac_by_Artdesigner.lv.png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42" y="1733944"/>
            <a:ext cx="396000" cy="53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836871" y="2228987"/>
            <a:ext cx="900352" cy="2616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Server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42843" y="2228987"/>
            <a:ext cx="900352" cy="2616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Storage</a:t>
            </a:r>
            <a:endParaRPr lang="en-US" sz="11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21540" y="2228987"/>
            <a:ext cx="900352" cy="2616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Network</a:t>
            </a:r>
            <a:endParaRPr lang="en-US" sz="11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05299" y="2228987"/>
            <a:ext cx="900352" cy="2616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</a:t>
            </a:r>
            <a:endParaRPr lang="en-US" sz="11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4874" y="2228987"/>
            <a:ext cx="900352" cy="2616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EUC</a:t>
            </a:r>
            <a:endParaRPr lang="en-US" sz="11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" name="Picture 2" descr="D:\#EUC Practice\Graphics\Checke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234" y="1348996"/>
            <a:ext cx="614156" cy="61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zensar\Desktop\12608740-row-of-network-servers-in-data-center-isolated-on-white-background-with-reflection-effect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6" t="13531" r="13995" b="11472"/>
          <a:stretch/>
        </p:blipFill>
        <p:spPr bwMode="auto">
          <a:xfrm>
            <a:off x="60492" y="2891055"/>
            <a:ext cx="1692447" cy="18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-715946" y="4663499"/>
            <a:ext cx="306834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 smtClean="0">
                <a:solidFill>
                  <a:schemeClr val="tx1"/>
                </a:solidFill>
              </a:rPr>
              <a:t>Customer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 smtClean="0">
                <a:solidFill>
                  <a:schemeClr val="tx1"/>
                </a:solidFill>
              </a:rPr>
              <a:t>Data Centers</a:t>
            </a:r>
            <a:endParaRPr lang="en-US" sz="1600" b="1" kern="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6379" y="2466363"/>
            <a:ext cx="3051187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Service Providers</a:t>
            </a:r>
            <a:endParaRPr lang="en-US" sz="1600" b="1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73335" y="192"/>
            <a:ext cx="7196722" cy="902176"/>
          </a:xfrm>
        </p:spPr>
        <p:txBody>
          <a:bodyPr anchor="ctr">
            <a:normAutofit/>
          </a:bodyPr>
          <a:lstStyle/>
          <a:p>
            <a:r>
              <a:rPr lang="en-US" b="1" dirty="0" smtClean="0"/>
              <a:t>Zensar’s Multi-Vendor Support</a:t>
            </a:r>
            <a:endParaRPr lang="en-IN" b="1" dirty="0"/>
          </a:p>
        </p:txBody>
      </p:sp>
      <p:sp>
        <p:nvSpPr>
          <p:cNvPr id="34" name="Slide Number Placeholder 4"/>
          <p:cNvSpPr txBox="1">
            <a:spLocks/>
          </p:cNvSpPr>
          <p:nvPr/>
        </p:nvSpPr>
        <p:spPr>
          <a:xfrm>
            <a:off x="6852995" y="6568018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B759E-6475-4C66-BC50-6F3BE3A7B3D4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" name="Footer Placeholder 5"/>
          <p:cNvSpPr txBox="1">
            <a:spLocks/>
          </p:cNvSpPr>
          <p:nvPr/>
        </p:nvSpPr>
        <p:spPr>
          <a:xfrm>
            <a:off x="2075968" y="6568018"/>
            <a:ext cx="326208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Zensar Technologies 2013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22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73335" y="192"/>
            <a:ext cx="7196722" cy="902176"/>
          </a:xfrm>
        </p:spPr>
        <p:txBody>
          <a:bodyPr anchor="ctr">
            <a:normAutofit/>
          </a:bodyPr>
          <a:lstStyle/>
          <a:p>
            <a:r>
              <a:rPr lang="en-US" b="1" dirty="0" smtClean="0"/>
              <a:t>Zensar’s Global Logistics</a:t>
            </a:r>
            <a:endParaRPr lang="en-IN" b="1" dirty="0"/>
          </a:p>
        </p:txBody>
      </p:sp>
      <p:sp>
        <p:nvSpPr>
          <p:cNvPr id="34" name="Rectangle 33"/>
          <p:cNvSpPr/>
          <p:nvPr/>
        </p:nvSpPr>
        <p:spPr>
          <a:xfrm>
            <a:off x="88188" y="5523106"/>
            <a:ext cx="4416420" cy="836755"/>
          </a:xfrm>
          <a:prstGeom prst="rect">
            <a:avLst/>
          </a:prstGeom>
          <a:solidFill>
            <a:schemeClr val="bg1">
              <a:lumMod val="85000"/>
              <a:alpha val="88000"/>
            </a:schemeClr>
          </a:solidFill>
          <a:ln w="9525" cap="flat" cmpd="sng" algn="ctr">
            <a:noFill/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tIns="0" bIns="0">
            <a:noAutofit/>
            <a:flatTx/>
          </a:bodyPr>
          <a:lstStyle/>
          <a:p>
            <a:pPr marL="285750" indent="-285750">
              <a:buBlip>
                <a:blip r:embed="rId2"/>
              </a:buBlip>
            </a:pPr>
            <a:endParaRPr lang="en-US" sz="1400" dirty="0" smtClean="0">
              <a:latin typeface="Arial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>
                <a:latin typeface="Arial" charset="0"/>
              </a:rPr>
              <a:t>State of the art IT systems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>
                <a:latin typeface="Arial" charset="0"/>
              </a:rPr>
              <a:t>180 strategic </a:t>
            </a:r>
            <a:r>
              <a:rPr lang="en-US" sz="1400" dirty="0"/>
              <a:t>s</a:t>
            </a:r>
            <a:r>
              <a:rPr lang="en-US" sz="1400" dirty="0" smtClean="0">
                <a:latin typeface="Arial" charset="0"/>
              </a:rPr>
              <a:t>tocking </a:t>
            </a:r>
            <a:r>
              <a:rPr lang="en-US" sz="1400" dirty="0" smtClean="0"/>
              <a:t>l</a:t>
            </a:r>
            <a:r>
              <a:rPr lang="en-US" sz="1400" dirty="0" smtClean="0">
                <a:latin typeface="Arial" charset="0"/>
              </a:rPr>
              <a:t>ocations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603038" y="5523106"/>
            <a:ext cx="4464762" cy="836756"/>
          </a:xfrm>
          <a:prstGeom prst="rect">
            <a:avLst/>
          </a:prstGeom>
          <a:solidFill>
            <a:schemeClr val="bg1">
              <a:lumMod val="85000"/>
              <a:alpha val="88000"/>
            </a:schemeClr>
          </a:solidFill>
          <a:ln w="9525" cap="flat" cmpd="sng" algn="ctr">
            <a:noFill/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tIns="0" bIns="0">
            <a:noAutofit/>
            <a:flatTx/>
          </a:bodyPr>
          <a:lstStyle/>
          <a:p>
            <a:pPr marL="285750" indent="-285750">
              <a:buBlip>
                <a:blip r:embed="rId2"/>
              </a:buBlip>
            </a:pPr>
            <a:endParaRPr lang="en-US" sz="1400" dirty="0" smtClean="0">
              <a:latin typeface="Arial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>
                <a:latin typeface="Arial" charset="0"/>
              </a:rPr>
              <a:t>Supporting </a:t>
            </a:r>
            <a:r>
              <a:rPr lang="en-US" sz="1400" dirty="0"/>
              <a:t>o</a:t>
            </a:r>
            <a:r>
              <a:rPr lang="en-US" sz="1400" dirty="0" smtClean="0">
                <a:latin typeface="Arial" charset="0"/>
              </a:rPr>
              <a:t>ver 500,000 </a:t>
            </a:r>
            <a:r>
              <a:rPr lang="en-US" sz="1400" dirty="0" smtClean="0"/>
              <a:t>units</a:t>
            </a:r>
            <a:endParaRPr lang="en-US" sz="1400" dirty="0" smtClean="0">
              <a:latin typeface="Arial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Across140 countries</a:t>
            </a:r>
            <a:endParaRPr lang="en-US" sz="1400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" y="1304608"/>
            <a:ext cx="8255000" cy="417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Slide Number Placeholder 4"/>
          <p:cNvSpPr txBox="1">
            <a:spLocks/>
          </p:cNvSpPr>
          <p:nvPr/>
        </p:nvSpPr>
        <p:spPr>
          <a:xfrm>
            <a:off x="6852995" y="6568018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B759E-6475-4C66-BC50-6F3BE3A7B3D4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Footer Placeholder 5"/>
          <p:cNvSpPr txBox="1">
            <a:spLocks/>
          </p:cNvSpPr>
          <p:nvPr/>
        </p:nvSpPr>
        <p:spPr>
          <a:xfrm>
            <a:off x="2075968" y="6568018"/>
            <a:ext cx="326208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Zensar Technologies 2013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72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35" y="46686"/>
            <a:ext cx="7196722" cy="902176"/>
          </a:xfrm>
        </p:spPr>
        <p:txBody>
          <a:bodyPr anchor="ctr">
            <a:normAutofit/>
          </a:bodyPr>
          <a:lstStyle/>
          <a:p>
            <a:r>
              <a:rPr lang="en-US" b="1" dirty="0" smtClean="0"/>
              <a:t>Current State – The Good and The Bad</a:t>
            </a:r>
            <a:endParaRPr lang="en-IN" b="1" dirty="0"/>
          </a:p>
        </p:txBody>
      </p:sp>
      <p:pic>
        <p:nvPicPr>
          <p:cNvPr id="2050" name="Picture 2" descr="C:\Users\zensar\Desktop\imagesCAVWCMS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33" y="1064994"/>
            <a:ext cx="2466341" cy="151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41853" y="1230740"/>
            <a:ext cx="6221489" cy="1214179"/>
          </a:xfrm>
          <a:prstGeom prst="rect">
            <a:avLst/>
          </a:prstGeom>
          <a:ln>
            <a:noFill/>
            <a:prstDash val="sysDash"/>
          </a:ln>
        </p:spPr>
        <p:txBody>
          <a:bodyPr wrap="square">
            <a:spAutoFit/>
          </a:bodyPr>
          <a:lstStyle/>
          <a:p>
            <a:pPr marL="0" lvl="1" defTabSz="711200">
              <a:lnSpc>
                <a:spcPct val="90000"/>
              </a:lnSpc>
              <a:spcAft>
                <a:spcPct val="15000"/>
              </a:spcAft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Wins</a:t>
            </a:r>
          </a:p>
          <a:p>
            <a:pPr marL="457200" lvl="2" indent="-285750" defTabSz="711200">
              <a:lnSpc>
                <a:spcPct val="90000"/>
              </a:lnSpc>
              <a:spcAft>
                <a:spcPct val="150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H1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=  $ 7M /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Q3 =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$ 20M</a:t>
            </a:r>
          </a:p>
          <a:p>
            <a:pPr marL="0" lvl="1" defTabSz="711200">
              <a:lnSpc>
                <a:spcPct val="90000"/>
              </a:lnSpc>
              <a:spcAft>
                <a:spcPct val="1500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Under Pursuit</a:t>
            </a:r>
          </a:p>
          <a:p>
            <a:pPr marL="457200" lvl="2" indent="-285750" defTabSz="711200">
              <a:lnSpc>
                <a:spcPct val="90000"/>
              </a:lnSpc>
              <a:spcAft>
                <a:spcPct val="15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Total value of large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opportunities =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$ 105M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8654" y="2607945"/>
            <a:ext cx="232627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Sales o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pportunities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66" y="2924657"/>
            <a:ext cx="1561994" cy="1284911"/>
          </a:xfrm>
          <a:prstGeom prst="rect">
            <a:avLst/>
          </a:prstGeom>
          <a:blipFill rotWithShape="1">
            <a:blip r:embed="rId3"/>
            <a:srcRect/>
            <a:stretch>
              <a:fillRect t="-8302" b="-27021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5" name="Straight Connector 14"/>
          <p:cNvCxnSpPr/>
          <p:nvPr/>
        </p:nvCxnSpPr>
        <p:spPr>
          <a:xfrm>
            <a:off x="251566" y="2955137"/>
            <a:ext cx="8681297" cy="0"/>
          </a:xfrm>
          <a:prstGeom prst="line">
            <a:avLst/>
          </a:prstGeom>
          <a:ln w="31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4385" y="4209568"/>
            <a:ext cx="163378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Go-to-market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41853" y="3089904"/>
            <a:ext cx="6221489" cy="1477328"/>
          </a:xfrm>
          <a:prstGeom prst="rect">
            <a:avLst/>
          </a:prstGeom>
          <a:ln>
            <a:noFill/>
            <a:prstDash val="sysDash"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Total Infrastructure Outsourcing (TIO)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Multi-Vendor support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- a unique positioning amongst Indian IT companies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Migration to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hybrid cloud infrastructure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Global 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ntegrated multi-lingual service desk capability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31338" y="4677257"/>
            <a:ext cx="8681297" cy="0"/>
          </a:xfrm>
          <a:prstGeom prst="line">
            <a:avLst/>
          </a:prstGeom>
          <a:ln w="31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zensar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12" y="4707738"/>
            <a:ext cx="1925807" cy="144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29777" y="6035750"/>
            <a:ext cx="194155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Drop in revenue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59733" y="5109092"/>
            <a:ext cx="4572000" cy="923330"/>
          </a:xfrm>
          <a:prstGeom prst="rect">
            <a:avLst/>
          </a:prstGeom>
          <a:ln>
            <a:noFill/>
            <a:prstDash val="sysDash"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Moving work offshore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Exit from non-growth accounts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Long lead times for large deal closures</a:t>
            </a:r>
          </a:p>
        </p:txBody>
      </p:sp>
      <p:sp>
        <p:nvSpPr>
          <p:cNvPr id="25" name="Slide Number Placeholder 4"/>
          <p:cNvSpPr txBox="1">
            <a:spLocks/>
          </p:cNvSpPr>
          <p:nvPr/>
        </p:nvSpPr>
        <p:spPr>
          <a:xfrm>
            <a:off x="6852995" y="6568018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B759E-6475-4C66-BC50-6F3BE3A7B3D4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Footer Placeholder 5"/>
          <p:cNvSpPr txBox="1">
            <a:spLocks/>
          </p:cNvSpPr>
          <p:nvPr/>
        </p:nvSpPr>
        <p:spPr>
          <a:xfrm>
            <a:off x="2075968" y="6568018"/>
            <a:ext cx="326208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Zensar Technologies 2013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8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35" y="46686"/>
            <a:ext cx="7196722" cy="902176"/>
          </a:xfrm>
        </p:spPr>
        <p:txBody>
          <a:bodyPr anchor="ctr">
            <a:normAutofit/>
          </a:bodyPr>
          <a:lstStyle/>
          <a:p>
            <a:r>
              <a:rPr lang="en-US" b="1" dirty="0" smtClean="0"/>
              <a:t>Current State – The Good and The Bad</a:t>
            </a:r>
            <a:endParaRPr lang="en-IN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919266"/>
              </p:ext>
            </p:extLst>
          </p:nvPr>
        </p:nvGraphicFramePr>
        <p:xfrm>
          <a:off x="456610" y="1506537"/>
          <a:ext cx="8585628" cy="47462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15469"/>
                <a:gridCol w="715469"/>
                <a:gridCol w="715469"/>
                <a:gridCol w="715469"/>
                <a:gridCol w="715469"/>
                <a:gridCol w="715469"/>
                <a:gridCol w="715469"/>
                <a:gridCol w="715469"/>
                <a:gridCol w="715469"/>
                <a:gridCol w="715469"/>
                <a:gridCol w="715469"/>
                <a:gridCol w="715469"/>
              </a:tblGrid>
              <a:tr h="405386"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/>
                        <a:t>April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May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June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July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Aug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Sep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Oct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Nov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Dec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Jan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Feb</a:t>
                      </a:r>
                      <a:r>
                        <a:rPr lang="en-US" sz="1600" b="0" baseline="0" dirty="0" smtClean="0"/>
                        <a:t> 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Mar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1708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708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708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833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708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708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708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4689698" y="3588883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-66656" y="2684230"/>
            <a:ext cx="553998" cy="989053"/>
          </a:xfrm>
          <a:prstGeom prst="rect">
            <a:avLst/>
          </a:prstGeom>
          <a:noFill/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vert270" wrap="none" rtlCol="0">
            <a:spAutoFit/>
          </a:bodyPr>
          <a:lstStyle/>
          <a:p>
            <a:r>
              <a:rPr lang="en-US" sz="1200" b="1" dirty="0" smtClean="0"/>
              <a:t>Large Deals</a:t>
            </a:r>
          </a:p>
          <a:p>
            <a:pPr algn="ctr"/>
            <a:r>
              <a:rPr lang="en-US" sz="1200" b="1" dirty="0" smtClean="0"/>
              <a:t>(USD)</a:t>
            </a:r>
            <a:endParaRPr lang="en-IN" sz="1200" b="1" dirty="0"/>
          </a:p>
        </p:txBody>
      </p:sp>
      <p:sp>
        <p:nvSpPr>
          <p:cNvPr id="10" name="Oval 9"/>
          <p:cNvSpPr/>
          <p:nvPr/>
        </p:nvSpPr>
        <p:spPr>
          <a:xfrm>
            <a:off x="6825319" y="3567878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01559" y="4719197"/>
            <a:ext cx="611065" cy="461665"/>
          </a:xfrm>
          <a:prstGeom prst="rect">
            <a:avLst/>
          </a:prstGeom>
          <a:noFill/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Win</a:t>
            </a:r>
          </a:p>
          <a:p>
            <a:pPr algn="ctr"/>
            <a:r>
              <a:rPr lang="en-US" sz="1200" b="1" dirty="0" smtClean="0"/>
              <a:t>(USD)</a:t>
            </a:r>
            <a:endParaRPr lang="en-IN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18379" y="311005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$50M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4403560" y="313730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$120M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6541697" y="314126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$105M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289961" y="433032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$7M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5425188" y="431400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$20M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6925730" y="429539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$13M</a:t>
            </a:r>
            <a:endParaRPr lang="en-IN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54855" y="4661016"/>
            <a:ext cx="4234843" cy="0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88408" y="4670920"/>
            <a:ext cx="2169592" cy="12413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982116" y="1913830"/>
            <a:ext cx="0" cy="429052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901663" y="4670919"/>
            <a:ext cx="1080597" cy="4087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4855" y="1342117"/>
            <a:ext cx="6432833" cy="905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07572" y="1036181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2012</a:t>
            </a:r>
            <a:endParaRPr lang="en-US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893787" y="1351172"/>
            <a:ext cx="2083958" cy="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89120" y="1065200"/>
            <a:ext cx="757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2013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715" y="5226893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Cloud</a:t>
            </a:r>
            <a:endParaRPr lang="en-IN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088892" y="521977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Euro MVS</a:t>
            </a:r>
            <a:endParaRPr lang="en-IN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903298" y="521977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First TIO</a:t>
            </a:r>
            <a:endParaRPr lang="en-IN" b="1" dirty="0"/>
          </a:p>
        </p:txBody>
      </p:sp>
      <p:sp>
        <p:nvSpPr>
          <p:cNvPr id="29" name="Oval 28"/>
          <p:cNvSpPr/>
          <p:nvPr/>
        </p:nvSpPr>
        <p:spPr>
          <a:xfrm>
            <a:off x="2541229" y="3588883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Slide Number Placeholder 4"/>
          <p:cNvSpPr txBox="1">
            <a:spLocks/>
          </p:cNvSpPr>
          <p:nvPr/>
        </p:nvSpPr>
        <p:spPr>
          <a:xfrm>
            <a:off x="6852995" y="6568018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B759E-6475-4C66-BC50-6F3BE3A7B3D4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" name="Footer Placeholder 5"/>
          <p:cNvSpPr txBox="1">
            <a:spLocks/>
          </p:cNvSpPr>
          <p:nvPr/>
        </p:nvSpPr>
        <p:spPr>
          <a:xfrm>
            <a:off x="2075968" y="6568018"/>
            <a:ext cx="326208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Zensar Technologies 2013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29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73335" y="192"/>
            <a:ext cx="7196722" cy="902176"/>
          </a:xfrm>
        </p:spPr>
        <p:txBody>
          <a:bodyPr anchor="ctr">
            <a:normAutofit/>
          </a:bodyPr>
          <a:lstStyle/>
          <a:p>
            <a:r>
              <a:rPr lang="en-US" b="1" dirty="0" smtClean="0"/>
              <a:t>What we are seeing today</a:t>
            </a:r>
            <a:endParaRPr lang="en-IN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9574" y="1589703"/>
            <a:ext cx="8458201" cy="4761856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Most analysts, except Ovum, bullish about growth in IM in 2013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 continues to be an arrowhead for most IT companies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Zensar is among only a few that have global MVS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Breakfix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capability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Uniquely placed among Tier-2s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852995" y="6568018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B759E-6475-4C66-BC50-6F3BE3A7B3D4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2075968" y="6568018"/>
            <a:ext cx="326208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Zensar Technologies 2013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1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73335" y="192"/>
            <a:ext cx="7196722" cy="902176"/>
          </a:xfrm>
        </p:spPr>
        <p:txBody>
          <a:bodyPr anchor="ctr">
            <a:normAutofit/>
          </a:bodyPr>
          <a:lstStyle/>
          <a:p>
            <a:r>
              <a:rPr lang="en-US" b="1" dirty="0" smtClean="0"/>
              <a:t>Outlook for FY14</a:t>
            </a:r>
            <a:endParaRPr lang="en-IN" b="1" dirty="0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914400" y="1551603"/>
            <a:ext cx="8229600" cy="327401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Healthy opening </a:t>
            </a:r>
            <a:r>
              <a:rPr lang="en-IN" dirty="0">
                <a:latin typeface="Arial" pitchFamily="34" charset="0"/>
                <a:cs typeface="Arial" pitchFamily="34" charset="0"/>
              </a:rPr>
              <a:t>l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arge deal pipeline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TIO &amp; MVS to be main arrowheads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Verticalization of IM offerings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Single brand &amp; logo globally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852995" y="6568018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B759E-6475-4C66-BC50-6F3BE3A7B3D4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2075968" y="6568018"/>
            <a:ext cx="326208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Zensar Technologies 2013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6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73335" y="192"/>
            <a:ext cx="7196722" cy="902176"/>
          </a:xfrm>
        </p:spPr>
        <p:txBody>
          <a:bodyPr anchor="ctr">
            <a:normAutofit/>
          </a:bodyPr>
          <a:lstStyle/>
          <a:p>
            <a:r>
              <a:rPr lang="en-US" b="1" dirty="0" smtClean="0"/>
              <a:t>Service Alignment</a:t>
            </a:r>
            <a:endParaRPr lang="en-IN" b="1" dirty="0"/>
          </a:p>
        </p:txBody>
      </p:sp>
      <p:sp>
        <p:nvSpPr>
          <p:cNvPr id="17" name="Oval 16"/>
          <p:cNvSpPr/>
          <p:nvPr/>
        </p:nvSpPr>
        <p:spPr>
          <a:xfrm>
            <a:off x="202712" y="2023966"/>
            <a:ext cx="4392148" cy="4392148"/>
          </a:xfrm>
          <a:prstGeom prst="ellipse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10518374"/>
              <a:satOff val="-61895"/>
              <a:lumOff val="2355"/>
              <a:alphaOff val="0"/>
            </a:schemeClr>
          </a:fillRef>
          <a:effectRef idx="0">
            <a:schemeClr val="accent2">
              <a:alpha val="50000"/>
              <a:hueOff val="10518374"/>
              <a:satOff val="-61895"/>
              <a:lumOff val="2355"/>
              <a:alphaOff val="0"/>
            </a:schemeClr>
          </a:effectRef>
          <a:fontRef idx="minor">
            <a:schemeClr val="tx1"/>
          </a:fontRef>
        </p:style>
      </p:sp>
      <p:graphicFrame>
        <p:nvGraphicFramePr>
          <p:cNvPr id="19" name="Content Placeholder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55947549"/>
              </p:ext>
            </p:extLst>
          </p:nvPr>
        </p:nvGraphicFramePr>
        <p:xfrm>
          <a:off x="365760" y="1569720"/>
          <a:ext cx="404018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76021" y="1658317"/>
            <a:ext cx="4498975" cy="4804753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Consulting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Services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Assessment </a:t>
            </a:r>
            <a:r>
              <a:rPr lang="en-US" dirty="0">
                <a:latin typeface="Arial" pitchFamily="34" charset="0"/>
                <a:cs typeface="Arial" pitchFamily="34" charset="0"/>
              </a:rPr>
              <a:t>services geared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identify savings  potential as </a:t>
            </a:r>
            <a:r>
              <a:rPr lang="en-US" dirty="0">
                <a:latin typeface="Arial" pitchFamily="34" charset="0"/>
                <a:cs typeface="Arial" pitchFamily="34" charset="0"/>
              </a:rPr>
              <a:t>a precursor to Total Infrastructure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Outsourcing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Verticalized Service Offerings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Data Center Services (DCS)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Managed Services for On-Premise / Hosted  Private Clouds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Enhance Virtualization and Consolidation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Capabilities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Storage Management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End User Computing (EUC)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Managed Mobility Services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Enhanced Virtualization Services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Security and Compliance (S&amp;C)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Compliance in the Virtual and Cloud Environments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Data Security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Privacy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Remote Infrastructure Management (RIMS)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Integration capability for Monitoring and Management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Tools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Single Pane of Glass View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6894" y="4236720"/>
            <a:ext cx="3246466" cy="200989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586714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/>
                <a:cs typeface="+mn-cs"/>
              </a:rPr>
              <a:t>Security</a:t>
            </a:r>
            <a:endParaRPr lang="en-US" b="1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2225" y="1842597"/>
            <a:ext cx="2609638" cy="2551189"/>
            <a:chOff x="113665" y="1873077"/>
            <a:chExt cx="2609638" cy="2551189"/>
          </a:xfrm>
        </p:grpSpPr>
        <p:sp>
          <p:nvSpPr>
            <p:cNvPr id="24" name="TextBox 23"/>
            <p:cNvSpPr txBox="1"/>
            <p:nvPr/>
          </p:nvSpPr>
          <p:spPr>
            <a:xfrm>
              <a:off x="113665" y="1873077"/>
              <a:ext cx="20134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  <a:latin typeface="Calibri"/>
                  <a:cs typeface="+mn-cs"/>
                </a:rPr>
                <a:t>Infrastructure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  <a:latin typeface="Calibri"/>
                <a:cs typeface="+mn-cs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120411" y="2273187"/>
              <a:ext cx="1602892" cy="2151079"/>
              <a:chOff x="1120411" y="2273187"/>
              <a:chExt cx="1602892" cy="2151079"/>
            </a:xfrm>
          </p:grpSpPr>
          <p:cxnSp>
            <p:nvCxnSpPr>
              <p:cNvPr id="26" name="Straight Connector 25"/>
              <p:cNvCxnSpPr>
                <a:endCxn id="24" idx="2"/>
              </p:cNvCxnSpPr>
              <p:nvPr/>
            </p:nvCxnSpPr>
            <p:spPr>
              <a:xfrm flipH="1" flipV="1">
                <a:off x="1120411" y="2273187"/>
                <a:ext cx="1351569" cy="1922479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19"/>
              <p:cNvSpPr>
                <a:spLocks noChangeAspect="1"/>
              </p:cNvSpPr>
              <p:nvPr/>
            </p:nvSpPr>
            <p:spPr>
              <a:xfrm>
                <a:off x="2220657" y="3967066"/>
                <a:ext cx="502646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74520" h="613534">
                    <a:moveTo>
                      <a:pt x="337260" y="0"/>
                    </a:moveTo>
                    <a:cubicBezTo>
                      <a:pt x="497747" y="151201"/>
                      <a:pt x="616750" y="345706"/>
                      <a:pt x="674520" y="565225"/>
                    </a:cubicBezTo>
                    <a:cubicBezTo>
                      <a:pt x="567611" y="597024"/>
                      <a:pt x="454364" y="613534"/>
                      <a:pt x="337260" y="613534"/>
                    </a:cubicBezTo>
                    <a:cubicBezTo>
                      <a:pt x="220157" y="613534"/>
                      <a:pt x="106909" y="597024"/>
                      <a:pt x="0" y="565225"/>
                    </a:cubicBezTo>
                    <a:cubicBezTo>
                      <a:pt x="57770" y="345706"/>
                      <a:pt x="176774" y="151201"/>
                      <a:pt x="33726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8" name="Rounded Rectangle 27"/>
          <p:cNvSpPr/>
          <p:nvPr/>
        </p:nvSpPr>
        <p:spPr>
          <a:xfrm>
            <a:off x="1461237" y="1147604"/>
            <a:ext cx="1875295" cy="37329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Trends</a:t>
            </a:r>
            <a:endParaRPr lang="en-US" sz="20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5963400" y="1178083"/>
            <a:ext cx="1875295" cy="37329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Services</a:t>
            </a:r>
            <a:endParaRPr lang="en-US" sz="2000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28905" y="1655112"/>
            <a:ext cx="901509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48200" y="1655112"/>
            <a:ext cx="30480" cy="460674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lide Number Placeholder 4"/>
          <p:cNvSpPr txBox="1">
            <a:spLocks/>
          </p:cNvSpPr>
          <p:nvPr/>
        </p:nvSpPr>
        <p:spPr>
          <a:xfrm>
            <a:off x="6852995" y="6568018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B759E-6475-4C66-BC50-6F3BE3A7B3D4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Footer Placeholder 5"/>
          <p:cNvSpPr txBox="1">
            <a:spLocks/>
          </p:cNvSpPr>
          <p:nvPr/>
        </p:nvSpPr>
        <p:spPr>
          <a:xfrm>
            <a:off x="2075968" y="6568018"/>
            <a:ext cx="326208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Zensar Technologies 2013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96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1604809" y="929640"/>
            <a:ext cx="5847551" cy="5532120"/>
            <a:chOff x="1604809" y="929640"/>
            <a:chExt cx="5847551" cy="5532120"/>
          </a:xfrm>
        </p:grpSpPr>
        <p:sp>
          <p:nvSpPr>
            <p:cNvPr id="46" name="Donut 45"/>
            <p:cNvSpPr/>
            <p:nvPr/>
          </p:nvSpPr>
          <p:spPr>
            <a:xfrm>
              <a:off x="1826752" y="998591"/>
              <a:ext cx="5406106" cy="5406106"/>
            </a:xfrm>
            <a:prstGeom prst="donut">
              <a:avLst>
                <a:gd name="adj" fmla="val 11685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38209" y="929640"/>
              <a:ext cx="5314151" cy="5314151"/>
            </a:xfrm>
            <a:prstGeom prst="rect">
              <a:avLst/>
            </a:prstGeom>
            <a:noFill/>
          </p:spPr>
          <p:txBody>
            <a:bodyPr wrap="none" rtlCol="0">
              <a:prstTxWarp prst="textCircle">
                <a:avLst>
                  <a:gd name="adj" fmla="val 7641111"/>
                </a:avLst>
              </a:prstTxWarp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MULTI-SHORE DELIVERY</a:t>
              </a:r>
              <a:endParaRPr lang="en-GB" sz="32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04809" y="1147609"/>
              <a:ext cx="5314151" cy="5314151"/>
            </a:xfrm>
            <a:prstGeom prst="rect">
              <a:avLst/>
            </a:prstGeom>
            <a:noFill/>
          </p:spPr>
          <p:txBody>
            <a:bodyPr wrap="none" rtlCol="0">
              <a:prstTxWarp prst="textCircle">
                <a:avLst>
                  <a:gd name="adj" fmla="val 18241356"/>
                </a:avLst>
              </a:prstTxWarp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MULTI-LINGUAL DELIVERY</a:t>
              </a:r>
              <a:endParaRPr lang="en-GB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37" y="16464"/>
            <a:ext cx="7196722" cy="902176"/>
          </a:xfrm>
        </p:spPr>
        <p:txBody>
          <a:bodyPr anchor="ctr">
            <a:normAutofit/>
          </a:bodyPr>
          <a:lstStyle/>
          <a:p>
            <a:r>
              <a:rPr lang="en-US" b="1" dirty="0"/>
              <a:t>Global IM Business Model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362200" y="1532189"/>
            <a:ext cx="4335211" cy="4335211"/>
            <a:chOff x="2362200" y="1532189"/>
            <a:chExt cx="4335211" cy="4335211"/>
          </a:xfrm>
        </p:grpSpPr>
        <p:sp>
          <p:nvSpPr>
            <p:cNvPr id="10" name="Pie 9"/>
            <p:cNvSpPr/>
            <p:nvPr/>
          </p:nvSpPr>
          <p:spPr>
            <a:xfrm>
              <a:off x="2362200" y="1532189"/>
              <a:ext cx="4335211" cy="4335211"/>
            </a:xfrm>
            <a:prstGeom prst="pie">
              <a:avLst>
                <a:gd name="adj1" fmla="val 15108583"/>
                <a:gd name="adj2" fmla="val 882854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3061481">
              <a:off x="4615468" y="2537658"/>
              <a:ext cx="1630575" cy="615553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8482171"/>
                </a:avLst>
              </a:prstTxWarp>
              <a:spAutoFit/>
            </a:bodyPr>
            <a:lstStyle/>
            <a:p>
              <a:pPr algn="ctr"/>
              <a:r>
                <a:rPr lang="en-US" b="1" dirty="0" smtClean="0">
                  <a:ea typeface="2Dumb" pitchFamily="2" charset="0"/>
                </a:rPr>
                <a:t>AKIBIA   SALES</a:t>
              </a:r>
            </a:p>
            <a:p>
              <a:pPr algn="ctr"/>
              <a:r>
                <a:rPr lang="en-US" sz="1600" i="1" dirty="0" smtClean="0"/>
                <a:t>(US, EU)</a:t>
              </a:r>
              <a:endParaRPr lang="en-GB" sz="1600" i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 rot="872462">
            <a:off x="2362200" y="1524000"/>
            <a:ext cx="4335211" cy="4335211"/>
            <a:chOff x="2362200" y="1524000"/>
            <a:chExt cx="4335211" cy="4335211"/>
          </a:xfrm>
        </p:grpSpPr>
        <p:sp>
          <p:nvSpPr>
            <p:cNvPr id="9" name="Pie 8"/>
            <p:cNvSpPr/>
            <p:nvPr/>
          </p:nvSpPr>
          <p:spPr>
            <a:xfrm>
              <a:off x="2362200" y="1524000"/>
              <a:ext cx="4335211" cy="4335211"/>
            </a:xfrm>
            <a:prstGeom prst="pie">
              <a:avLst>
                <a:gd name="adj1" fmla="val 0"/>
                <a:gd name="adj2" fmla="val 7131934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9233645">
              <a:off x="3983329" y="4475451"/>
              <a:ext cx="2113505" cy="615553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8482171"/>
                </a:avLst>
              </a:prstTxWarp>
              <a:spAutoFit/>
            </a:bodyPr>
            <a:lstStyle/>
            <a:p>
              <a:pPr algn="ctr"/>
              <a:r>
                <a:rPr lang="en-US" b="1" dirty="0" smtClean="0">
                  <a:ea typeface="2Dumb" pitchFamily="2" charset="0"/>
                </a:rPr>
                <a:t>VERTICALS   SALES</a:t>
              </a:r>
            </a:p>
            <a:p>
              <a:pPr algn="ctr"/>
              <a:r>
                <a:rPr lang="en-US" sz="1600" i="1" dirty="0" smtClean="0"/>
                <a:t>(US, EU)</a:t>
              </a:r>
              <a:endParaRPr lang="en-GB" sz="1600" i="1" dirty="0"/>
            </a:p>
          </p:txBody>
        </p:sp>
      </p:grpSp>
      <p:grpSp>
        <p:nvGrpSpPr>
          <p:cNvPr id="52" name="Group 51"/>
          <p:cNvGrpSpPr/>
          <p:nvPr/>
        </p:nvGrpSpPr>
        <p:grpSpPr>
          <a:xfrm rot="2602357">
            <a:off x="2370389" y="1524000"/>
            <a:ext cx="4335211" cy="4335211"/>
            <a:chOff x="2370389" y="1524000"/>
            <a:chExt cx="4335211" cy="4335211"/>
          </a:xfrm>
        </p:grpSpPr>
        <p:sp>
          <p:nvSpPr>
            <p:cNvPr id="12" name="Pie 11"/>
            <p:cNvSpPr/>
            <p:nvPr/>
          </p:nvSpPr>
          <p:spPr>
            <a:xfrm>
              <a:off x="2370389" y="1524000"/>
              <a:ext cx="4335211" cy="4335211"/>
            </a:xfrm>
            <a:prstGeom prst="pie">
              <a:avLst>
                <a:gd name="adj1" fmla="val 5417693"/>
                <a:gd name="adj2" fmla="val 12506600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3900856">
              <a:off x="2676701" y="4133417"/>
              <a:ext cx="1630575" cy="615553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8482171"/>
                </a:avLst>
              </a:prstTxWarp>
              <a:spAutoFit/>
            </a:bodyPr>
            <a:lstStyle/>
            <a:p>
              <a:pPr algn="ctr"/>
              <a:r>
                <a:rPr lang="en-US" b="1" dirty="0" smtClean="0">
                  <a:ea typeface="2Dumb" pitchFamily="2" charset="0"/>
                </a:rPr>
                <a:t>VERTICALS    SALES</a:t>
              </a:r>
            </a:p>
            <a:p>
              <a:pPr algn="ctr"/>
              <a:r>
                <a:rPr lang="en-US" sz="1600" i="1" dirty="0" smtClean="0"/>
                <a:t>(ROW)</a:t>
              </a:r>
              <a:endParaRPr lang="en-GB" sz="1600" i="1" dirty="0"/>
            </a:p>
          </p:txBody>
        </p:sp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3718">
            <a:off x="3068105" y="2196395"/>
            <a:ext cx="2923401" cy="301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Slide Number Placeholder 4"/>
          <p:cNvSpPr txBox="1">
            <a:spLocks/>
          </p:cNvSpPr>
          <p:nvPr/>
        </p:nvSpPr>
        <p:spPr>
          <a:xfrm>
            <a:off x="6852995" y="6568018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B759E-6475-4C66-BC50-6F3BE3A7B3D4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Footer Placeholder 5"/>
          <p:cNvSpPr txBox="1">
            <a:spLocks/>
          </p:cNvSpPr>
          <p:nvPr/>
        </p:nvSpPr>
        <p:spPr>
          <a:xfrm>
            <a:off x="2075968" y="6568018"/>
            <a:ext cx="326208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Zensar Technologies 2013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36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D:\#EUC Practice\Graphics\osa_firew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4" y="5357480"/>
            <a:ext cx="735091" cy="73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47990" y="84706"/>
            <a:ext cx="7464627" cy="753122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8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latin typeface="Calibri" pitchFamily="34" charset="0"/>
              </a:defRPr>
            </a:lvl2pPr>
            <a:lvl3pPr eaLnBrk="0" hangingPunct="0">
              <a:defRPr sz="2800">
                <a:latin typeface="Calibri" pitchFamily="34" charset="0"/>
              </a:defRPr>
            </a:lvl3pPr>
            <a:lvl4pPr eaLnBrk="0" hangingPunct="0">
              <a:defRPr sz="2800">
                <a:latin typeface="Calibri" pitchFamily="34" charset="0"/>
              </a:defRPr>
            </a:lvl4pPr>
            <a:lvl5pPr eaLnBrk="0" hangingPunct="0">
              <a:defRPr sz="28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dirty="0"/>
              <a:t>Global Integrated Framework</a:t>
            </a:r>
          </a:p>
        </p:txBody>
      </p:sp>
      <p:sp>
        <p:nvSpPr>
          <p:cNvPr id="898" name="Rectangle 6"/>
          <p:cNvSpPr>
            <a:spLocks noChangeArrowheads="1"/>
          </p:cNvSpPr>
          <p:nvPr/>
        </p:nvSpPr>
        <p:spPr bwMode="auto">
          <a:xfrm>
            <a:off x="7040563" y="5764213"/>
            <a:ext cx="2060575" cy="6016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5577" y="1229030"/>
            <a:ext cx="2710503" cy="1650193"/>
            <a:chOff x="215577" y="1229030"/>
            <a:chExt cx="2710503" cy="1650193"/>
          </a:xfrm>
        </p:grpSpPr>
        <p:sp>
          <p:nvSpPr>
            <p:cNvPr id="328" name="Rectangle 327"/>
            <p:cNvSpPr/>
            <p:nvPr/>
          </p:nvSpPr>
          <p:spPr bwMode="auto">
            <a:xfrm>
              <a:off x="215577" y="1229030"/>
              <a:ext cx="2710503" cy="1637995"/>
            </a:xfrm>
            <a:prstGeom prst="rect">
              <a:avLst/>
            </a:prstGeom>
            <a:noFill/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lvl="1"/>
              <a:endParaRPr lang="en-US" sz="1400" dirty="0"/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235584" y="1253534"/>
              <a:ext cx="2671418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 smtClean="0">
                  <a:solidFill>
                    <a:sysClr val="window" lastClr="FFFFFF"/>
                  </a:solidFill>
                </a:rPr>
                <a:t>Infrastructure as a Service</a:t>
              </a:r>
              <a:endParaRPr lang="en-US" b="1" kern="0" dirty="0">
                <a:solidFill>
                  <a:sysClr val="window" lastClr="FFFFFF"/>
                </a:solidFill>
              </a:endParaRPr>
            </a:p>
          </p:txBody>
        </p:sp>
        <p:grpSp>
          <p:nvGrpSpPr>
            <p:cNvPr id="330" name="Group 172"/>
            <p:cNvGrpSpPr>
              <a:grpSpLocks/>
            </p:cNvGrpSpPr>
            <p:nvPr/>
          </p:nvGrpSpPr>
          <p:grpSpPr bwMode="auto">
            <a:xfrm>
              <a:off x="386782" y="1832909"/>
              <a:ext cx="635000" cy="692150"/>
              <a:chOff x="4320" y="1440"/>
              <a:chExt cx="1281" cy="1392"/>
            </a:xfrm>
          </p:grpSpPr>
          <p:pic>
            <p:nvPicPr>
              <p:cNvPr id="331" name="Picture 173" descr="VirtualServer_emptyPlat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1557"/>
                <a:ext cx="1281" cy="1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2" name="Picture 174" descr="server_blue_shadow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8" y="1440"/>
                <a:ext cx="286" cy="3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3" name="Picture 175" descr="server_blue_shadow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0" y="1504"/>
                <a:ext cx="286" cy="3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4" name="Picture 176" descr="server_blue_shadow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3" y="1585"/>
                <a:ext cx="286" cy="3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5" name="Rectangle 177"/>
            <p:cNvSpPr>
              <a:spLocks noChangeArrowheads="1"/>
            </p:cNvSpPr>
            <p:nvPr/>
          </p:nvSpPr>
          <p:spPr bwMode="auto">
            <a:xfrm>
              <a:off x="996211" y="1798927"/>
              <a:ext cx="1904736" cy="1080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95000"/>
                </a:lnSpc>
                <a:spcBef>
                  <a:spcPct val="30000"/>
                </a:spcBef>
                <a:spcAft>
                  <a:spcPts val="0"/>
                </a:spcAft>
                <a:buClrTx/>
                <a:buSzPct val="95000"/>
                <a:buFont typeface="Wingdings" pitchFamily="2" charset="2"/>
                <a:buChar char="§"/>
                <a:tabLst/>
                <a:defRPr/>
              </a:pPr>
              <a:r>
                <a:rPr kumimoji="0" lang="en-US" altLang="ja-JP" sz="12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Enterprise Cloud Computing</a:t>
              </a:r>
            </a:p>
            <a:p>
              <a:pPr marL="171450" indent="-171450" fontAlgn="auto">
                <a:lnSpc>
                  <a:spcPct val="95000"/>
                </a:lnSpc>
                <a:spcBef>
                  <a:spcPct val="30000"/>
                </a:spcBef>
                <a:spcAft>
                  <a:spcPts val="0"/>
                </a:spcAft>
                <a:buSzPct val="95000"/>
                <a:buFont typeface="Wingdings" pitchFamily="2" charset="2"/>
                <a:buChar char="§"/>
                <a:defRPr/>
              </a:pPr>
              <a:r>
                <a:rPr lang="en-US" altLang="ja-JP" sz="1200" kern="0" dirty="0">
                  <a:solidFill>
                    <a:sysClr val="windowText" lastClr="000000"/>
                  </a:solidFill>
                </a:rPr>
                <a:t>Virtual and </a:t>
              </a:r>
              <a:r>
                <a:rPr lang="en-US" altLang="ja-JP" sz="1200" kern="0" dirty="0" smtClean="0">
                  <a:solidFill>
                    <a:sysClr val="windowText" lastClr="000000"/>
                  </a:solidFill>
                </a:rPr>
                <a:t>Physical Servers</a:t>
              </a:r>
              <a:endParaRPr lang="en-US" altLang="ja-JP" sz="1200" kern="0" dirty="0">
                <a:solidFill>
                  <a:sysClr val="windowText" lastClr="000000"/>
                </a:solidFill>
              </a:endParaRPr>
            </a:p>
            <a:p>
              <a:pPr marL="0" marR="0" lvl="0" indent="0" defTabSz="914400" eaLnBrk="1" fontAlgn="auto" latinLnBrk="0" hangingPunct="1">
                <a:lnSpc>
                  <a:spcPct val="95000"/>
                </a:lnSpc>
                <a:spcBef>
                  <a:spcPct val="30000"/>
                </a:spcBef>
                <a:spcAft>
                  <a:spcPts val="0"/>
                </a:spcAft>
                <a:buClrTx/>
                <a:buSzPct val="95000"/>
                <a:buFont typeface="Times" pitchFamily="18" charset="0"/>
                <a:buNone/>
                <a:tabLst/>
                <a:defRPr/>
              </a:pPr>
              <a:endParaRPr lang="en-US" altLang="ja-JP" sz="1200" b="1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93720" y="1226908"/>
            <a:ext cx="3416489" cy="1861484"/>
            <a:chOff x="3048000" y="1226908"/>
            <a:chExt cx="3416489" cy="1861484"/>
          </a:xfrm>
        </p:grpSpPr>
        <p:grpSp>
          <p:nvGrpSpPr>
            <p:cNvPr id="337" name="Group 336"/>
            <p:cNvGrpSpPr/>
            <p:nvPr/>
          </p:nvGrpSpPr>
          <p:grpSpPr>
            <a:xfrm>
              <a:off x="3048000" y="1226908"/>
              <a:ext cx="2710503" cy="1637995"/>
              <a:chOff x="215577" y="1229030"/>
              <a:chExt cx="2710503" cy="1637995"/>
            </a:xfrm>
          </p:grpSpPr>
          <p:sp>
            <p:nvSpPr>
              <p:cNvPr id="338" name="Rectangle 337"/>
              <p:cNvSpPr/>
              <p:nvPr/>
            </p:nvSpPr>
            <p:spPr bwMode="auto">
              <a:xfrm>
                <a:off x="215577" y="1229030"/>
                <a:ext cx="2710503" cy="1637995"/>
              </a:xfrm>
              <a:prstGeom prst="rect">
                <a:avLst/>
              </a:prstGeom>
              <a:noFill/>
              <a:ln w="31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lvl="1"/>
                <a:endParaRPr lang="en-US" sz="1400" dirty="0"/>
              </a:p>
            </p:txBody>
          </p:sp>
          <p:sp>
            <p:nvSpPr>
              <p:cNvPr id="339" name="TextBox 338"/>
              <p:cNvSpPr txBox="1"/>
              <p:nvPr/>
            </p:nvSpPr>
            <p:spPr>
              <a:xfrm>
                <a:off x="235584" y="1253534"/>
                <a:ext cx="2671418" cy="36933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kern="0" dirty="0" smtClean="0">
                    <a:solidFill>
                      <a:sysClr val="window" lastClr="FFFFFF"/>
                    </a:solidFill>
                  </a:rPr>
                  <a:t>Service Desk</a:t>
                </a:r>
                <a:endParaRPr lang="en-US" b="1" kern="0" dirty="0">
                  <a:solidFill>
                    <a:sysClr val="window" lastClr="FFFFFF"/>
                  </a:solidFill>
                </a:endParaRPr>
              </a:p>
            </p:txBody>
          </p:sp>
        </p:grpSp>
        <p:sp>
          <p:nvSpPr>
            <p:cNvPr id="349" name="Text Box 91"/>
            <p:cNvSpPr txBox="1">
              <a:spLocks noChangeArrowheads="1"/>
            </p:cNvSpPr>
            <p:nvPr/>
          </p:nvSpPr>
          <p:spPr bwMode="auto">
            <a:xfrm>
              <a:off x="3846105" y="1666464"/>
              <a:ext cx="2618384" cy="1421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171450" marR="0" lvl="0" indent="-171450" defTabSz="914400" eaLnBrk="1" fontAlgn="auto" latinLnBrk="0" hangingPunct="1">
                <a:lnSpc>
                  <a:spcPct val="95000"/>
                </a:lnSpc>
                <a:spcBef>
                  <a:spcPct val="30000"/>
                </a:spcBef>
                <a:spcAft>
                  <a:spcPts val="0"/>
                </a:spcAft>
                <a:buClrTx/>
                <a:buSzPct val="95000"/>
                <a:buFont typeface="Wingdings" pitchFamily="2" charset="2"/>
                <a:buChar char="§"/>
                <a:tabLst/>
                <a:defRPr kumimoji="0" sz="1200" b="1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defRPr>
              </a:lvl1pPr>
            </a:lstStyle>
            <a:p>
              <a:pPr marL="0" indent="0">
                <a:buNone/>
              </a:pPr>
              <a:r>
                <a:rPr lang="en-US" altLang="ja-JP" dirty="0" smtClean="0"/>
                <a:t>VoIP </a:t>
              </a:r>
              <a:r>
                <a:rPr lang="en-US" altLang="ja-JP" dirty="0"/>
                <a:t>Network </a:t>
              </a:r>
              <a:r>
                <a:rPr lang="en-US" altLang="ja-JP" dirty="0" smtClean="0"/>
                <a:t>across</a:t>
              </a:r>
              <a:r>
                <a:rPr lang="en-US" altLang="ja-JP" dirty="0"/>
                <a:t>:</a:t>
              </a:r>
            </a:p>
            <a:p>
              <a:r>
                <a:rPr lang="en-US" altLang="ja-JP" b="0" dirty="0" smtClean="0"/>
                <a:t>Westborough</a:t>
              </a:r>
              <a:endParaRPr lang="en-US" altLang="ja-JP" b="0" dirty="0"/>
            </a:p>
            <a:p>
              <a:r>
                <a:rPr lang="en-US" altLang="ja-JP" b="0" dirty="0" smtClean="0"/>
                <a:t>Veenendaal</a:t>
              </a:r>
              <a:endParaRPr lang="en-US" altLang="ja-JP" b="0" dirty="0"/>
            </a:p>
            <a:p>
              <a:r>
                <a:rPr lang="en-US" altLang="ja-JP" b="0" dirty="0"/>
                <a:t>Shanghai</a:t>
              </a:r>
            </a:p>
            <a:p>
              <a:r>
                <a:rPr lang="en-US" altLang="ja-JP" b="0" dirty="0" smtClean="0"/>
                <a:t>Pune and Hyderabad</a:t>
              </a:r>
              <a:endParaRPr lang="en-US" altLang="ja-JP" b="0" dirty="0"/>
            </a:p>
            <a:p>
              <a:endParaRPr lang="en-US" altLang="ja-JP" dirty="0"/>
            </a:p>
          </p:txBody>
        </p:sp>
        <p:pic>
          <p:nvPicPr>
            <p:cNvPr id="3074" name="Picture 2" descr="C:\Users\zensar\Desktop\imagesCA4WO2H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8040" y="1876452"/>
              <a:ext cx="728065" cy="728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977210" y="1243880"/>
            <a:ext cx="2790553" cy="1637995"/>
            <a:chOff x="5977210" y="1243880"/>
            <a:chExt cx="2790553" cy="1637995"/>
          </a:xfrm>
        </p:grpSpPr>
        <p:grpSp>
          <p:nvGrpSpPr>
            <p:cNvPr id="353" name="Group 352"/>
            <p:cNvGrpSpPr/>
            <p:nvPr/>
          </p:nvGrpSpPr>
          <p:grpSpPr>
            <a:xfrm>
              <a:off x="5977210" y="1243880"/>
              <a:ext cx="2710503" cy="1637995"/>
              <a:chOff x="215577" y="1229030"/>
              <a:chExt cx="2710503" cy="1637995"/>
            </a:xfrm>
          </p:grpSpPr>
          <p:sp>
            <p:nvSpPr>
              <p:cNvPr id="354" name="Rectangle 353"/>
              <p:cNvSpPr/>
              <p:nvPr/>
            </p:nvSpPr>
            <p:spPr bwMode="auto">
              <a:xfrm>
                <a:off x="215577" y="1229030"/>
                <a:ext cx="2710503" cy="1637995"/>
              </a:xfrm>
              <a:prstGeom prst="rect">
                <a:avLst/>
              </a:prstGeom>
              <a:noFill/>
              <a:ln w="31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lvl="1"/>
                <a:endParaRPr lang="en-US" sz="1400" dirty="0"/>
              </a:p>
            </p:txBody>
          </p:sp>
          <p:sp>
            <p:nvSpPr>
              <p:cNvPr id="355" name="TextBox 354"/>
              <p:cNvSpPr txBox="1"/>
              <p:nvPr/>
            </p:nvSpPr>
            <p:spPr>
              <a:xfrm>
                <a:off x="245058" y="1253534"/>
                <a:ext cx="2671418" cy="36933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kern="0" dirty="0" smtClean="0">
                    <a:solidFill>
                      <a:sysClr val="window" lastClr="FFFFFF"/>
                    </a:solidFill>
                  </a:rPr>
                  <a:t>Contact Center</a:t>
                </a:r>
                <a:endParaRPr lang="en-US" b="1" kern="0" dirty="0">
                  <a:solidFill>
                    <a:sysClr val="window" lastClr="FFFFFF"/>
                  </a:solidFill>
                </a:endParaRPr>
              </a:p>
            </p:txBody>
          </p:sp>
        </p:grpSp>
        <p:sp>
          <p:nvSpPr>
            <p:cNvPr id="358" name="Rectangle 403"/>
            <p:cNvSpPr>
              <a:spLocks noChangeArrowheads="1"/>
            </p:cNvSpPr>
            <p:nvPr/>
          </p:nvSpPr>
          <p:spPr bwMode="auto">
            <a:xfrm>
              <a:off x="6786563" y="1853565"/>
              <a:ext cx="19812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15888" marR="0" lvl="0" indent="-1158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Contact </a:t>
              </a:r>
              <a:r>
                <a:rPr kumimoji="0" lang="en-GB" sz="120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Center</a:t>
              </a:r>
              <a:endParaRPr kumimoji="0" lang="en-GB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115888" marR="0" lvl="0" indent="-1158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Intelligent Call Routing</a:t>
              </a:r>
            </a:p>
            <a:p>
              <a:pPr marL="115888" marR="0" lvl="0" indent="-1158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Hosted / Premise ACD</a:t>
              </a:r>
            </a:p>
            <a:p>
              <a:pPr marL="115888" marR="0" lvl="0" indent="-1158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IVR and Speech</a:t>
              </a:r>
            </a:p>
          </p:txBody>
        </p:sp>
        <p:pic>
          <p:nvPicPr>
            <p:cNvPr id="3075" name="Picture 3" descr="C:\Users\zensar\Desktop\imagesCAN8K7ZX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7912" y="1956224"/>
              <a:ext cx="698652" cy="69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1" name="Group 370"/>
          <p:cNvGrpSpPr/>
          <p:nvPr/>
        </p:nvGrpSpPr>
        <p:grpSpPr>
          <a:xfrm>
            <a:off x="3118145" y="4682303"/>
            <a:ext cx="2710503" cy="1861484"/>
            <a:chOff x="3048000" y="1226908"/>
            <a:chExt cx="2710503" cy="1861484"/>
          </a:xfrm>
        </p:grpSpPr>
        <p:grpSp>
          <p:nvGrpSpPr>
            <p:cNvPr id="372" name="Group 371"/>
            <p:cNvGrpSpPr/>
            <p:nvPr/>
          </p:nvGrpSpPr>
          <p:grpSpPr>
            <a:xfrm>
              <a:off x="3048000" y="1226908"/>
              <a:ext cx="2710503" cy="1637995"/>
              <a:chOff x="215577" y="1229030"/>
              <a:chExt cx="2710503" cy="1637995"/>
            </a:xfrm>
          </p:grpSpPr>
          <p:sp>
            <p:nvSpPr>
              <p:cNvPr id="375" name="Rectangle 374"/>
              <p:cNvSpPr/>
              <p:nvPr/>
            </p:nvSpPr>
            <p:spPr bwMode="auto">
              <a:xfrm>
                <a:off x="215577" y="1229030"/>
                <a:ext cx="2710503" cy="1637995"/>
              </a:xfrm>
              <a:prstGeom prst="rect">
                <a:avLst/>
              </a:prstGeom>
              <a:noFill/>
              <a:ln w="31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lvl="1"/>
                <a:endParaRPr lang="en-US" sz="1400" dirty="0"/>
              </a:p>
            </p:txBody>
          </p:sp>
          <p:sp>
            <p:nvSpPr>
              <p:cNvPr id="376" name="TextBox 375"/>
              <p:cNvSpPr txBox="1"/>
              <p:nvPr/>
            </p:nvSpPr>
            <p:spPr>
              <a:xfrm>
                <a:off x="235584" y="1253534"/>
                <a:ext cx="2671418" cy="36933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kern="0" dirty="0" smtClean="0">
                    <a:solidFill>
                      <a:sysClr val="window" lastClr="FFFFFF"/>
                    </a:solidFill>
                  </a:rPr>
                  <a:t>Data Center Solutions</a:t>
                </a:r>
                <a:endParaRPr lang="en-US" b="1" kern="0" dirty="0">
                  <a:solidFill>
                    <a:sysClr val="window" lastClr="FFFFFF"/>
                  </a:solidFill>
                </a:endParaRPr>
              </a:p>
            </p:txBody>
          </p:sp>
        </p:grpSp>
        <p:sp>
          <p:nvSpPr>
            <p:cNvPr id="373" name="Text Box 91"/>
            <p:cNvSpPr txBox="1">
              <a:spLocks noChangeArrowheads="1"/>
            </p:cNvSpPr>
            <p:nvPr/>
          </p:nvSpPr>
          <p:spPr bwMode="auto">
            <a:xfrm>
              <a:off x="4031460" y="1666464"/>
              <a:ext cx="1483653" cy="1421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171450" marR="0" lvl="0" indent="-171450" defTabSz="914400" eaLnBrk="1" fontAlgn="auto" latinLnBrk="0" hangingPunct="1">
                <a:lnSpc>
                  <a:spcPct val="95000"/>
                </a:lnSpc>
                <a:spcBef>
                  <a:spcPct val="30000"/>
                </a:spcBef>
                <a:spcAft>
                  <a:spcPts val="0"/>
                </a:spcAft>
                <a:buClrTx/>
                <a:buSzPct val="95000"/>
                <a:buFont typeface="Wingdings" pitchFamily="2" charset="2"/>
                <a:buChar char="§"/>
                <a:tabLst/>
                <a:defRPr kumimoji="0" sz="1200" b="1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US" altLang="ja-JP" b="0" dirty="0" smtClean="0"/>
                <a:t>MVS</a:t>
              </a:r>
            </a:p>
            <a:p>
              <a:r>
                <a:rPr lang="en-US" altLang="ja-JP" b="0" dirty="0" smtClean="0"/>
                <a:t>Consolidation</a:t>
              </a:r>
              <a:endParaRPr lang="en-US" altLang="ja-JP" b="0" dirty="0"/>
            </a:p>
            <a:p>
              <a:r>
                <a:rPr lang="en-US" altLang="ja-JP" b="0" dirty="0" smtClean="0"/>
                <a:t>Migration</a:t>
              </a:r>
              <a:endParaRPr lang="en-US" altLang="ja-JP" b="0" dirty="0"/>
            </a:p>
            <a:p>
              <a:r>
                <a:rPr lang="en-US" altLang="ja-JP" b="0" dirty="0" smtClean="0"/>
                <a:t>Hybrid Cloud</a:t>
              </a:r>
              <a:endParaRPr lang="en-US" altLang="ja-JP" b="0" dirty="0"/>
            </a:p>
            <a:p>
              <a:r>
                <a:rPr lang="en-US" altLang="ja-JP" b="0" dirty="0" smtClean="0"/>
                <a:t>Cloud Switch</a:t>
              </a:r>
              <a:endParaRPr lang="en-US" altLang="ja-JP" b="0" dirty="0"/>
            </a:p>
            <a:p>
              <a:endParaRPr lang="en-US" altLang="ja-JP" dirty="0"/>
            </a:p>
          </p:txBody>
        </p:sp>
      </p:grpSp>
      <p:grpSp>
        <p:nvGrpSpPr>
          <p:cNvPr id="377" name="Group 376"/>
          <p:cNvGrpSpPr/>
          <p:nvPr/>
        </p:nvGrpSpPr>
        <p:grpSpPr>
          <a:xfrm>
            <a:off x="6001635" y="4699275"/>
            <a:ext cx="2790553" cy="1637995"/>
            <a:chOff x="5977210" y="1243880"/>
            <a:chExt cx="2790553" cy="1637995"/>
          </a:xfrm>
        </p:grpSpPr>
        <p:grpSp>
          <p:nvGrpSpPr>
            <p:cNvPr id="378" name="Group 377"/>
            <p:cNvGrpSpPr/>
            <p:nvPr/>
          </p:nvGrpSpPr>
          <p:grpSpPr>
            <a:xfrm>
              <a:off x="5977210" y="1243880"/>
              <a:ext cx="2710503" cy="1637995"/>
              <a:chOff x="215577" y="1229030"/>
              <a:chExt cx="2710503" cy="1637995"/>
            </a:xfrm>
          </p:grpSpPr>
          <p:sp>
            <p:nvSpPr>
              <p:cNvPr id="381" name="Rectangle 380"/>
              <p:cNvSpPr/>
              <p:nvPr/>
            </p:nvSpPr>
            <p:spPr bwMode="auto">
              <a:xfrm>
                <a:off x="215577" y="1229030"/>
                <a:ext cx="2710503" cy="1637995"/>
              </a:xfrm>
              <a:prstGeom prst="rect">
                <a:avLst/>
              </a:prstGeom>
              <a:noFill/>
              <a:ln w="31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lvl="1"/>
                <a:endParaRPr lang="en-US" sz="1400" dirty="0"/>
              </a:p>
            </p:txBody>
          </p:sp>
          <p:sp>
            <p:nvSpPr>
              <p:cNvPr id="382" name="TextBox 381"/>
              <p:cNvSpPr txBox="1"/>
              <p:nvPr/>
            </p:nvSpPr>
            <p:spPr>
              <a:xfrm>
                <a:off x="220344" y="1253534"/>
                <a:ext cx="2671418" cy="36933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kern="0" dirty="0" smtClean="0">
                    <a:solidFill>
                      <a:sysClr val="window" lastClr="FFFFFF"/>
                    </a:solidFill>
                  </a:rPr>
                  <a:t>Unified Communication</a:t>
                </a:r>
                <a:endParaRPr lang="en-US" b="1" kern="0" dirty="0">
                  <a:solidFill>
                    <a:sysClr val="window" lastClr="FFFFFF"/>
                  </a:solidFill>
                </a:endParaRPr>
              </a:p>
            </p:txBody>
          </p:sp>
        </p:grpSp>
        <p:sp>
          <p:nvSpPr>
            <p:cNvPr id="379" name="Rectangle 403"/>
            <p:cNvSpPr>
              <a:spLocks noChangeArrowheads="1"/>
            </p:cNvSpPr>
            <p:nvPr/>
          </p:nvSpPr>
          <p:spPr bwMode="auto">
            <a:xfrm>
              <a:off x="6786563" y="1853565"/>
              <a:ext cx="19812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15888" marR="0" lvl="0" indent="-1158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lang="en-GB" sz="1200" kern="0" dirty="0" smtClean="0">
                  <a:solidFill>
                    <a:sysClr val="windowText" lastClr="000000"/>
                  </a:solidFill>
                </a:rPr>
                <a:t>Unified Messaging</a:t>
              </a:r>
              <a:endParaRPr kumimoji="0" lang="en-GB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115888" marR="0" lvl="0" indent="-1158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2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Managed Reporting</a:t>
              </a:r>
            </a:p>
            <a:p>
              <a:pPr marL="115888" marR="0" lvl="0" indent="-1158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lang="en-GB" sz="1200" kern="0" dirty="0" smtClean="0">
                  <a:solidFill>
                    <a:sysClr val="windowText" lastClr="000000"/>
                  </a:solidFill>
                </a:rPr>
                <a:t>Web Conferencing</a:t>
              </a:r>
              <a:endParaRPr kumimoji="0" lang="en-GB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3" name="Group 382"/>
          <p:cNvGrpSpPr/>
          <p:nvPr/>
        </p:nvGrpSpPr>
        <p:grpSpPr>
          <a:xfrm>
            <a:off x="209522" y="4669185"/>
            <a:ext cx="3157372" cy="1674493"/>
            <a:chOff x="215577" y="1229030"/>
            <a:chExt cx="3157372" cy="1674493"/>
          </a:xfrm>
        </p:grpSpPr>
        <p:sp>
          <p:nvSpPr>
            <p:cNvPr id="384" name="Rectangle 383"/>
            <p:cNvSpPr/>
            <p:nvPr/>
          </p:nvSpPr>
          <p:spPr bwMode="auto">
            <a:xfrm>
              <a:off x="215577" y="1229030"/>
              <a:ext cx="2710503" cy="1637995"/>
            </a:xfrm>
            <a:prstGeom prst="rect">
              <a:avLst/>
            </a:prstGeom>
            <a:noFill/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lvl="1"/>
              <a:endParaRPr lang="en-US" sz="1400" dirty="0"/>
            </a:p>
          </p:txBody>
        </p:sp>
        <p:sp>
          <p:nvSpPr>
            <p:cNvPr id="385" name="TextBox 384"/>
            <p:cNvSpPr txBox="1"/>
            <p:nvPr/>
          </p:nvSpPr>
          <p:spPr>
            <a:xfrm>
              <a:off x="235584" y="1253534"/>
              <a:ext cx="2671418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 smtClean="0">
                  <a:solidFill>
                    <a:sysClr val="window" lastClr="FFFFFF"/>
                  </a:solidFill>
                </a:rPr>
                <a:t>Secure Gateway</a:t>
              </a:r>
              <a:endParaRPr lang="en-US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387" name="Rectangle 177"/>
            <p:cNvSpPr>
              <a:spLocks noChangeArrowheads="1"/>
            </p:cNvSpPr>
            <p:nvPr/>
          </p:nvSpPr>
          <p:spPr bwMode="auto">
            <a:xfrm>
              <a:off x="996211" y="1712428"/>
              <a:ext cx="2376738" cy="1191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95000"/>
                </a:lnSpc>
                <a:spcBef>
                  <a:spcPct val="30000"/>
                </a:spcBef>
                <a:spcAft>
                  <a:spcPts val="0"/>
                </a:spcAft>
                <a:buClrTx/>
                <a:buSzPct val="95000"/>
                <a:buFont typeface="Wingdings" pitchFamily="2" charset="2"/>
                <a:buChar char="§"/>
                <a:tabLst/>
                <a:defRPr/>
              </a:pPr>
              <a:r>
                <a:rPr lang="en-US" altLang="ja-JP" sz="1200" kern="0" dirty="0" smtClean="0">
                  <a:solidFill>
                    <a:sysClr val="windowText" lastClr="000000"/>
                  </a:solidFill>
                </a:rPr>
                <a:t>Westborough</a:t>
              </a:r>
            </a:p>
            <a:p>
              <a:pPr marL="171450" marR="0" lvl="0" indent="-171450" defTabSz="914400" eaLnBrk="1" fontAlgn="auto" latinLnBrk="0" hangingPunct="1">
                <a:lnSpc>
                  <a:spcPct val="95000"/>
                </a:lnSpc>
                <a:spcBef>
                  <a:spcPct val="30000"/>
                </a:spcBef>
                <a:spcAft>
                  <a:spcPts val="0"/>
                </a:spcAft>
                <a:buClrTx/>
                <a:buSzPct val="95000"/>
                <a:buFont typeface="Wingdings" pitchFamily="2" charset="2"/>
                <a:buChar char="§"/>
                <a:tabLst/>
                <a:defRPr/>
              </a:pPr>
              <a:r>
                <a:rPr lang="en-US" altLang="ja-JP" sz="1200" kern="0" dirty="0" smtClean="0">
                  <a:solidFill>
                    <a:sysClr val="windowText" lastClr="000000"/>
                  </a:solidFill>
                </a:rPr>
                <a:t>Veenendaal</a:t>
              </a:r>
              <a:endParaRPr kumimoji="0" lang="en-US" altLang="ja-JP" sz="12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171450" indent="-171450" fontAlgn="auto">
                <a:lnSpc>
                  <a:spcPct val="95000"/>
                </a:lnSpc>
                <a:spcBef>
                  <a:spcPct val="30000"/>
                </a:spcBef>
                <a:spcAft>
                  <a:spcPts val="0"/>
                </a:spcAft>
                <a:buSzPct val="95000"/>
                <a:buFont typeface="Wingdings" pitchFamily="2" charset="2"/>
                <a:buChar char="§"/>
                <a:defRPr/>
              </a:pPr>
              <a:r>
                <a:rPr lang="en-US" altLang="ja-JP" sz="1200" kern="0" dirty="0" smtClean="0">
                  <a:solidFill>
                    <a:sysClr val="windowText" lastClr="000000"/>
                  </a:solidFill>
                </a:rPr>
                <a:t>Shanghai</a:t>
              </a:r>
              <a:endParaRPr lang="en-US" altLang="ja-JP" sz="1200" kern="0" dirty="0" smtClean="0">
                <a:solidFill>
                  <a:sysClr val="windowText" lastClr="000000"/>
                </a:solidFill>
              </a:endParaRPr>
            </a:p>
            <a:p>
              <a:pPr marL="171450" indent="-171450" fontAlgn="auto">
                <a:lnSpc>
                  <a:spcPct val="95000"/>
                </a:lnSpc>
                <a:spcBef>
                  <a:spcPct val="30000"/>
                </a:spcBef>
                <a:spcAft>
                  <a:spcPts val="0"/>
                </a:spcAft>
                <a:buSzPct val="95000"/>
                <a:buFont typeface="Wingdings" pitchFamily="2" charset="2"/>
                <a:buChar char="§"/>
                <a:defRPr/>
              </a:pPr>
              <a:r>
                <a:rPr lang="en-US" altLang="ja-JP" sz="1200" kern="0" dirty="0" smtClean="0">
                  <a:solidFill>
                    <a:sysClr val="windowText" lastClr="000000"/>
                  </a:solidFill>
                </a:rPr>
                <a:t>Pune and Hyderabad</a:t>
              </a:r>
              <a:endParaRPr lang="en-US" altLang="ja-JP" sz="1200" kern="0" dirty="0">
                <a:solidFill>
                  <a:sysClr val="windowText" lastClr="000000"/>
                </a:solidFill>
              </a:endParaRPr>
            </a:p>
            <a:p>
              <a:pPr marL="0" marR="0" lvl="0" indent="0" defTabSz="914400" eaLnBrk="1" fontAlgn="auto" latinLnBrk="0" hangingPunct="1">
                <a:lnSpc>
                  <a:spcPct val="95000"/>
                </a:lnSpc>
                <a:spcBef>
                  <a:spcPct val="30000"/>
                </a:spcBef>
                <a:spcAft>
                  <a:spcPts val="0"/>
                </a:spcAft>
                <a:buClrTx/>
                <a:buSzPct val="95000"/>
                <a:buFont typeface="Times" pitchFamily="18" charset="0"/>
                <a:buNone/>
                <a:tabLst/>
                <a:defRPr/>
              </a:pPr>
              <a:endParaRPr lang="en-US" altLang="ja-JP" sz="1200" b="1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92" name="Group 391"/>
          <p:cNvGrpSpPr/>
          <p:nvPr/>
        </p:nvGrpSpPr>
        <p:grpSpPr>
          <a:xfrm>
            <a:off x="5991162" y="2967700"/>
            <a:ext cx="2710503" cy="1637995"/>
            <a:chOff x="215577" y="1229030"/>
            <a:chExt cx="2710503" cy="1637995"/>
          </a:xfrm>
        </p:grpSpPr>
        <p:sp>
          <p:nvSpPr>
            <p:cNvPr id="393" name="Rectangle 392"/>
            <p:cNvSpPr/>
            <p:nvPr/>
          </p:nvSpPr>
          <p:spPr bwMode="auto">
            <a:xfrm>
              <a:off x="215577" y="1229030"/>
              <a:ext cx="2710503" cy="1637995"/>
            </a:xfrm>
            <a:prstGeom prst="rect">
              <a:avLst/>
            </a:prstGeom>
            <a:noFill/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lvl="1"/>
              <a:endParaRPr lang="en-US" sz="1400" dirty="0"/>
            </a:p>
          </p:txBody>
        </p:sp>
        <p:sp>
          <p:nvSpPr>
            <p:cNvPr id="394" name="TextBox 393"/>
            <p:cNvSpPr txBox="1"/>
            <p:nvPr/>
          </p:nvSpPr>
          <p:spPr>
            <a:xfrm>
              <a:off x="235584" y="1253534"/>
              <a:ext cx="2671418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 smtClean="0">
                  <a:solidFill>
                    <a:sysClr val="window" lastClr="FFFFFF"/>
                  </a:solidFill>
                </a:rPr>
                <a:t>On Demand Services</a:t>
              </a:r>
              <a:endParaRPr lang="en-US" b="1" kern="0" dirty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411" name="Freeform 259"/>
          <p:cNvSpPr>
            <a:spLocks noChangeAspect="1"/>
          </p:cNvSpPr>
          <p:nvPr/>
        </p:nvSpPr>
        <p:spPr bwMode="auto">
          <a:xfrm rot="5400000">
            <a:off x="1071157" y="3803756"/>
            <a:ext cx="5099" cy="5592"/>
          </a:xfrm>
          <a:custGeom>
            <a:avLst/>
            <a:gdLst>
              <a:gd name="T0" fmla="*/ 0 w 22"/>
              <a:gd name="T1" fmla="*/ 10 h 22"/>
              <a:gd name="T2" fmla="*/ 0 w 22"/>
              <a:gd name="T3" fmla="*/ 10 h 22"/>
              <a:gd name="T4" fmla="*/ 0 w 22"/>
              <a:gd name="T5" fmla="*/ 6 h 22"/>
              <a:gd name="T6" fmla="*/ 2 w 22"/>
              <a:gd name="T7" fmla="*/ 2 h 22"/>
              <a:gd name="T8" fmla="*/ 6 w 22"/>
              <a:gd name="T9" fmla="*/ 0 h 22"/>
              <a:gd name="T10" fmla="*/ 10 w 22"/>
              <a:gd name="T11" fmla="*/ 0 h 22"/>
              <a:gd name="T12" fmla="*/ 10 w 22"/>
              <a:gd name="T13" fmla="*/ 0 h 22"/>
              <a:gd name="T14" fmla="*/ 14 w 22"/>
              <a:gd name="T15" fmla="*/ 0 h 22"/>
              <a:gd name="T16" fmla="*/ 18 w 22"/>
              <a:gd name="T17" fmla="*/ 2 h 22"/>
              <a:gd name="T18" fmla="*/ 20 w 22"/>
              <a:gd name="T19" fmla="*/ 6 h 22"/>
              <a:gd name="T20" fmla="*/ 22 w 22"/>
              <a:gd name="T21" fmla="*/ 10 h 22"/>
              <a:gd name="T22" fmla="*/ 22 w 22"/>
              <a:gd name="T23" fmla="*/ 10 h 22"/>
              <a:gd name="T24" fmla="*/ 20 w 22"/>
              <a:gd name="T25" fmla="*/ 14 h 22"/>
              <a:gd name="T26" fmla="*/ 18 w 22"/>
              <a:gd name="T27" fmla="*/ 18 h 22"/>
              <a:gd name="T28" fmla="*/ 14 w 22"/>
              <a:gd name="T29" fmla="*/ 20 h 22"/>
              <a:gd name="T30" fmla="*/ 10 w 22"/>
              <a:gd name="T31" fmla="*/ 22 h 22"/>
              <a:gd name="T32" fmla="*/ 10 w 22"/>
              <a:gd name="T33" fmla="*/ 22 h 22"/>
              <a:gd name="T34" fmla="*/ 6 w 22"/>
              <a:gd name="T35" fmla="*/ 20 h 22"/>
              <a:gd name="T36" fmla="*/ 2 w 22"/>
              <a:gd name="T37" fmla="*/ 18 h 22"/>
              <a:gd name="T38" fmla="*/ 0 w 22"/>
              <a:gd name="T39" fmla="*/ 14 h 22"/>
              <a:gd name="T40" fmla="*/ 0 w 22"/>
              <a:gd name="T41" fmla="*/ 10 h 22"/>
              <a:gd name="T42" fmla="*/ 0 w 22"/>
              <a:gd name="T43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" h="22">
                <a:moveTo>
                  <a:pt x="0" y="10"/>
                </a:moveTo>
                <a:lnTo>
                  <a:pt x="0" y="10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10" y="0"/>
                </a:lnTo>
                <a:lnTo>
                  <a:pt x="10" y="0"/>
                </a:lnTo>
                <a:lnTo>
                  <a:pt x="14" y="0"/>
                </a:lnTo>
                <a:lnTo>
                  <a:pt x="18" y="2"/>
                </a:lnTo>
                <a:lnTo>
                  <a:pt x="20" y="6"/>
                </a:lnTo>
                <a:lnTo>
                  <a:pt x="22" y="10"/>
                </a:lnTo>
                <a:lnTo>
                  <a:pt x="22" y="10"/>
                </a:lnTo>
                <a:lnTo>
                  <a:pt x="20" y="14"/>
                </a:lnTo>
                <a:lnTo>
                  <a:pt x="18" y="18"/>
                </a:lnTo>
                <a:lnTo>
                  <a:pt x="14" y="20"/>
                </a:lnTo>
                <a:lnTo>
                  <a:pt x="10" y="22"/>
                </a:lnTo>
                <a:lnTo>
                  <a:pt x="10" y="22"/>
                </a:lnTo>
                <a:lnTo>
                  <a:pt x="6" y="20"/>
                </a:lnTo>
                <a:lnTo>
                  <a:pt x="2" y="18"/>
                </a:lnTo>
                <a:lnTo>
                  <a:pt x="0" y="14"/>
                </a:lnTo>
                <a:lnTo>
                  <a:pt x="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4C4C4C"/>
          </a:solidFill>
          <a:ln w="63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-391255" y="2933340"/>
            <a:ext cx="3322103" cy="2230289"/>
            <a:chOff x="-391255" y="2933340"/>
            <a:chExt cx="3322103" cy="2230289"/>
          </a:xfrm>
        </p:grpSpPr>
        <p:grpSp>
          <p:nvGrpSpPr>
            <p:cNvPr id="362" name="Group 361"/>
            <p:cNvGrpSpPr/>
            <p:nvPr/>
          </p:nvGrpSpPr>
          <p:grpSpPr>
            <a:xfrm>
              <a:off x="220345" y="2933340"/>
              <a:ext cx="2710503" cy="1637995"/>
              <a:chOff x="215577" y="1229030"/>
              <a:chExt cx="2710503" cy="1637995"/>
            </a:xfrm>
          </p:grpSpPr>
          <p:sp>
            <p:nvSpPr>
              <p:cNvPr id="363" name="Rectangle 362"/>
              <p:cNvSpPr/>
              <p:nvPr/>
            </p:nvSpPr>
            <p:spPr bwMode="auto">
              <a:xfrm>
                <a:off x="215577" y="1229030"/>
                <a:ext cx="2710503" cy="1637995"/>
              </a:xfrm>
              <a:prstGeom prst="rect">
                <a:avLst/>
              </a:prstGeom>
              <a:noFill/>
              <a:ln w="31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lvl="1"/>
                <a:endParaRPr lang="en-US" sz="1400" dirty="0"/>
              </a:p>
            </p:txBody>
          </p:sp>
          <p:sp>
            <p:nvSpPr>
              <p:cNvPr id="364" name="TextBox 363"/>
              <p:cNvSpPr txBox="1"/>
              <p:nvPr/>
            </p:nvSpPr>
            <p:spPr>
              <a:xfrm>
                <a:off x="235584" y="1253534"/>
                <a:ext cx="2671418" cy="36933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kern="0" dirty="0" smtClean="0">
                    <a:solidFill>
                      <a:sysClr val="window" lastClr="FFFFFF"/>
                    </a:solidFill>
                  </a:rPr>
                  <a:t>Security</a:t>
                </a:r>
                <a:endParaRPr lang="en-US" b="1" kern="0" dirty="0">
                  <a:solidFill>
                    <a:sysClr val="window" lastClr="FFFFFF"/>
                  </a:solidFill>
                </a:endParaRPr>
              </a:p>
            </p:txBody>
          </p:sp>
        </p:grpSp>
        <p:grpSp>
          <p:nvGrpSpPr>
            <p:cNvPr id="507" name="Group 178"/>
            <p:cNvGrpSpPr>
              <a:grpSpLocks/>
            </p:cNvGrpSpPr>
            <p:nvPr/>
          </p:nvGrpSpPr>
          <p:grpSpPr bwMode="auto">
            <a:xfrm>
              <a:off x="-391255" y="3438040"/>
              <a:ext cx="3203211" cy="1725589"/>
              <a:chOff x="323" y="2467"/>
              <a:chExt cx="2191" cy="1194"/>
            </a:xfrm>
          </p:grpSpPr>
          <p:sp>
            <p:nvSpPr>
              <p:cNvPr id="508" name="AutoShape 179"/>
              <p:cNvSpPr>
                <a:spLocks noChangeArrowheads="1"/>
              </p:cNvSpPr>
              <p:nvPr/>
            </p:nvSpPr>
            <p:spPr bwMode="auto">
              <a:xfrm>
                <a:off x="1061" y="2545"/>
                <a:ext cx="1158" cy="1116"/>
              </a:xfrm>
              <a:custGeom>
                <a:avLst/>
                <a:gdLst>
                  <a:gd name="G0" fmla="+- 7508 0 0"/>
                  <a:gd name="G1" fmla="+- -11792980 0 0"/>
                  <a:gd name="G2" fmla="+- 0 0 -11792980"/>
                  <a:gd name="T0" fmla="*/ 0 256 1"/>
                  <a:gd name="T1" fmla="*/ 180 256 1"/>
                  <a:gd name="G3" fmla="+- -11792980 T0 T1"/>
                  <a:gd name="T2" fmla="*/ 0 256 1"/>
                  <a:gd name="T3" fmla="*/ 90 256 1"/>
                  <a:gd name="G4" fmla="+- -11792980 T2 T3"/>
                  <a:gd name="G5" fmla="*/ G4 2 1"/>
                  <a:gd name="T4" fmla="*/ 90 256 1"/>
                  <a:gd name="T5" fmla="*/ 0 256 1"/>
                  <a:gd name="G6" fmla="+- -11792980 T4 T5"/>
                  <a:gd name="G7" fmla="*/ G6 2 1"/>
                  <a:gd name="G8" fmla="abs -117929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508"/>
                  <a:gd name="G18" fmla="*/ 7508 1 2"/>
                  <a:gd name="G19" fmla="+- G18 5400 0"/>
                  <a:gd name="G20" fmla="cos G19 -11792980"/>
                  <a:gd name="G21" fmla="sin G19 -11792980"/>
                  <a:gd name="G22" fmla="+- G20 10800 0"/>
                  <a:gd name="G23" fmla="+- G21 10800 0"/>
                  <a:gd name="G24" fmla="+- 10800 0 G20"/>
                  <a:gd name="G25" fmla="+- 7508 10800 0"/>
                  <a:gd name="G26" fmla="?: G9 G17 G25"/>
                  <a:gd name="G27" fmla="?: G9 0 21600"/>
                  <a:gd name="G28" fmla="cos 10800 -11792980"/>
                  <a:gd name="G29" fmla="sin 10800 -11792980"/>
                  <a:gd name="G30" fmla="sin 7508 -117929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792980 G34 0"/>
                  <a:gd name="G36" fmla="?: G6 G35 G31"/>
                  <a:gd name="G37" fmla="+- 21600 0 G36"/>
                  <a:gd name="G38" fmla="?: G4 0 G33"/>
                  <a:gd name="G39" fmla="?: -117929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646 w 21600"/>
                  <a:gd name="T15" fmla="*/ 10791 h 21600"/>
                  <a:gd name="T16" fmla="*/ 10800 w 21600"/>
                  <a:gd name="T17" fmla="*/ 3292 h 21600"/>
                  <a:gd name="T18" fmla="*/ 19954 w 21600"/>
                  <a:gd name="T19" fmla="*/ 10791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3292" y="10793"/>
                    </a:moveTo>
                    <a:cubicBezTo>
                      <a:pt x="3295" y="6649"/>
                      <a:pt x="6656" y="3291"/>
                      <a:pt x="10800" y="3292"/>
                    </a:cubicBezTo>
                    <a:cubicBezTo>
                      <a:pt x="14943" y="3292"/>
                      <a:pt x="18304" y="6649"/>
                      <a:pt x="18307" y="10793"/>
                    </a:cubicBezTo>
                    <a:lnTo>
                      <a:pt x="21599" y="10789"/>
                    </a:lnTo>
                    <a:cubicBezTo>
                      <a:pt x="21594" y="4829"/>
                      <a:pt x="16760" y="-1"/>
                      <a:pt x="10799" y="0"/>
                    </a:cubicBezTo>
                    <a:cubicBezTo>
                      <a:pt x="4839" y="0"/>
                      <a:pt x="5" y="4829"/>
                      <a:pt x="0" y="10789"/>
                    </a:cubicBezTo>
                    <a:close/>
                  </a:path>
                </a:pathLst>
              </a:custGeom>
              <a:solidFill>
                <a:srgbClr val="3399FF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9" name="Oval 180"/>
              <p:cNvSpPr>
                <a:spLocks noChangeArrowheads="1"/>
              </p:cNvSpPr>
              <p:nvPr/>
            </p:nvSpPr>
            <p:spPr bwMode="auto">
              <a:xfrm>
                <a:off x="1894" y="2690"/>
                <a:ext cx="142" cy="142"/>
              </a:xfrm>
              <a:prstGeom prst="ellipse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10" name="Group 181"/>
              <p:cNvGrpSpPr>
                <a:grpSpLocks/>
              </p:cNvGrpSpPr>
              <p:nvPr/>
            </p:nvGrpSpPr>
            <p:grpSpPr bwMode="auto">
              <a:xfrm>
                <a:off x="1919" y="3004"/>
                <a:ext cx="64" cy="79"/>
                <a:chOff x="4435" y="1172"/>
                <a:chExt cx="340" cy="398"/>
              </a:xfrm>
            </p:grpSpPr>
            <p:sp>
              <p:nvSpPr>
                <p:cNvPr id="577" name="Rectangle 182"/>
                <p:cNvSpPr>
                  <a:spLocks noChangeArrowheads="1"/>
                </p:cNvSpPr>
                <p:nvPr/>
              </p:nvSpPr>
              <p:spPr bwMode="auto">
                <a:xfrm>
                  <a:off x="4504" y="1234"/>
                  <a:ext cx="271" cy="33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76471"/>
                        <a:invGamma/>
                      </a:srgbClr>
                    </a:gs>
                  </a:gsLst>
                  <a:lin ang="5400000" scaled="1"/>
                </a:gradFill>
                <a:ln w="63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8" name="Rectangle 183"/>
                <p:cNvSpPr>
                  <a:spLocks noChangeArrowheads="1"/>
                </p:cNvSpPr>
                <p:nvPr/>
              </p:nvSpPr>
              <p:spPr bwMode="auto">
                <a:xfrm>
                  <a:off x="4470" y="1202"/>
                  <a:ext cx="272" cy="33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76471"/>
                        <a:invGamma/>
                      </a:srgbClr>
                    </a:gs>
                  </a:gsLst>
                  <a:lin ang="5400000" scaled="1"/>
                </a:gradFill>
                <a:ln w="63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9" name="Rectangle 184"/>
                <p:cNvSpPr>
                  <a:spLocks noChangeArrowheads="1"/>
                </p:cNvSpPr>
                <p:nvPr/>
              </p:nvSpPr>
              <p:spPr bwMode="auto">
                <a:xfrm>
                  <a:off x="4435" y="1172"/>
                  <a:ext cx="271" cy="33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76471"/>
                        <a:invGamma/>
                      </a:srgbClr>
                    </a:gs>
                  </a:gsLst>
                  <a:lin ang="5400000" scaled="1"/>
                </a:gradFill>
                <a:ln w="63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580" name="Group 185"/>
                <p:cNvGrpSpPr>
                  <a:grpSpLocks/>
                </p:cNvGrpSpPr>
                <p:nvPr/>
              </p:nvGrpSpPr>
              <p:grpSpPr bwMode="auto">
                <a:xfrm>
                  <a:off x="4475" y="1214"/>
                  <a:ext cx="188" cy="113"/>
                  <a:chOff x="406" y="2147"/>
                  <a:chExt cx="272" cy="150"/>
                </a:xfrm>
              </p:grpSpPr>
              <p:sp>
                <p:nvSpPr>
                  <p:cNvPr id="592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409" y="2194"/>
                    <a:ext cx="27" cy="27"/>
                  </a:xfrm>
                  <a:prstGeom prst="rect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93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451" y="221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594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406" y="2147"/>
                    <a:ext cx="272" cy="28"/>
                    <a:chOff x="451" y="2147"/>
                    <a:chExt cx="227" cy="34"/>
                  </a:xfrm>
                </p:grpSpPr>
                <p:sp>
                  <p:nvSpPr>
                    <p:cNvPr id="599" name="Line 1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1" y="2181"/>
                      <a:ext cx="227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00" name="Line 1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1" y="2147"/>
                      <a:ext cx="227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595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451" y="2287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96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451" y="225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97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409" y="2232"/>
                    <a:ext cx="27" cy="27"/>
                  </a:xfrm>
                  <a:prstGeom prst="rect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98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409" y="2270"/>
                    <a:ext cx="27" cy="27"/>
                  </a:xfrm>
                  <a:prstGeom prst="rect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81" name="Group 195"/>
                <p:cNvGrpSpPr>
                  <a:grpSpLocks/>
                </p:cNvGrpSpPr>
                <p:nvPr/>
              </p:nvGrpSpPr>
              <p:grpSpPr bwMode="auto">
                <a:xfrm>
                  <a:off x="4475" y="1363"/>
                  <a:ext cx="188" cy="113"/>
                  <a:chOff x="406" y="2147"/>
                  <a:chExt cx="272" cy="150"/>
                </a:xfrm>
              </p:grpSpPr>
              <p:sp>
                <p:nvSpPr>
                  <p:cNvPr id="583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409" y="2194"/>
                    <a:ext cx="27" cy="27"/>
                  </a:xfrm>
                  <a:prstGeom prst="rect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84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51" y="221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585" name="Group 584"/>
                  <p:cNvGrpSpPr>
                    <a:grpSpLocks/>
                  </p:cNvGrpSpPr>
                  <p:nvPr/>
                </p:nvGrpSpPr>
                <p:grpSpPr bwMode="auto">
                  <a:xfrm>
                    <a:off x="406" y="2147"/>
                    <a:ext cx="272" cy="28"/>
                    <a:chOff x="451" y="2147"/>
                    <a:chExt cx="227" cy="34"/>
                  </a:xfrm>
                </p:grpSpPr>
                <p:sp>
                  <p:nvSpPr>
                    <p:cNvPr id="590" name="Line 1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1" y="2181"/>
                      <a:ext cx="227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91" name="Line 2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1" y="2147"/>
                      <a:ext cx="227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586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451" y="2287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87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451" y="225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88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409" y="2232"/>
                    <a:ext cx="27" cy="27"/>
                  </a:xfrm>
                  <a:prstGeom prst="rect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89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409" y="2270"/>
                    <a:ext cx="27" cy="27"/>
                  </a:xfrm>
                  <a:prstGeom prst="rect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582" name="Freeform 205"/>
                <p:cNvSpPr>
                  <a:spLocks/>
                </p:cNvSpPr>
                <p:nvPr/>
              </p:nvSpPr>
              <p:spPr bwMode="auto">
                <a:xfrm>
                  <a:off x="4445" y="1182"/>
                  <a:ext cx="329" cy="319"/>
                </a:xfrm>
                <a:custGeom>
                  <a:avLst/>
                  <a:gdLst>
                    <a:gd name="T0" fmla="*/ 254 w 260"/>
                    <a:gd name="T1" fmla="*/ 0 h 252"/>
                    <a:gd name="T2" fmla="*/ 260 w 260"/>
                    <a:gd name="T3" fmla="*/ 10 h 252"/>
                    <a:gd name="T4" fmla="*/ 260 w 260"/>
                    <a:gd name="T5" fmla="*/ 10 h 252"/>
                    <a:gd name="T6" fmla="*/ 232 w 260"/>
                    <a:gd name="T7" fmla="*/ 32 h 252"/>
                    <a:gd name="T8" fmla="*/ 204 w 260"/>
                    <a:gd name="T9" fmla="*/ 56 h 252"/>
                    <a:gd name="T10" fmla="*/ 180 w 260"/>
                    <a:gd name="T11" fmla="*/ 82 h 252"/>
                    <a:gd name="T12" fmla="*/ 154 w 260"/>
                    <a:gd name="T13" fmla="*/ 112 h 252"/>
                    <a:gd name="T14" fmla="*/ 154 w 260"/>
                    <a:gd name="T15" fmla="*/ 112 h 252"/>
                    <a:gd name="T16" fmla="*/ 132 w 260"/>
                    <a:gd name="T17" fmla="*/ 142 h 252"/>
                    <a:gd name="T18" fmla="*/ 112 w 260"/>
                    <a:gd name="T19" fmla="*/ 172 h 252"/>
                    <a:gd name="T20" fmla="*/ 98 w 260"/>
                    <a:gd name="T21" fmla="*/ 202 h 252"/>
                    <a:gd name="T22" fmla="*/ 84 w 260"/>
                    <a:gd name="T23" fmla="*/ 232 h 252"/>
                    <a:gd name="T24" fmla="*/ 76 w 260"/>
                    <a:gd name="T25" fmla="*/ 238 h 252"/>
                    <a:gd name="T26" fmla="*/ 76 w 260"/>
                    <a:gd name="T27" fmla="*/ 238 h 252"/>
                    <a:gd name="T28" fmla="*/ 58 w 260"/>
                    <a:gd name="T29" fmla="*/ 252 h 252"/>
                    <a:gd name="T30" fmla="*/ 58 w 260"/>
                    <a:gd name="T31" fmla="*/ 252 h 252"/>
                    <a:gd name="T32" fmla="*/ 50 w 260"/>
                    <a:gd name="T33" fmla="*/ 228 h 252"/>
                    <a:gd name="T34" fmla="*/ 46 w 260"/>
                    <a:gd name="T35" fmla="*/ 218 h 252"/>
                    <a:gd name="T36" fmla="*/ 46 w 260"/>
                    <a:gd name="T37" fmla="*/ 218 h 252"/>
                    <a:gd name="T38" fmla="*/ 32 w 260"/>
                    <a:gd name="T39" fmla="*/ 188 h 252"/>
                    <a:gd name="T40" fmla="*/ 22 w 260"/>
                    <a:gd name="T41" fmla="*/ 168 h 252"/>
                    <a:gd name="T42" fmla="*/ 22 w 260"/>
                    <a:gd name="T43" fmla="*/ 168 h 252"/>
                    <a:gd name="T44" fmla="*/ 16 w 260"/>
                    <a:gd name="T45" fmla="*/ 162 h 252"/>
                    <a:gd name="T46" fmla="*/ 10 w 260"/>
                    <a:gd name="T47" fmla="*/ 158 h 252"/>
                    <a:gd name="T48" fmla="*/ 6 w 260"/>
                    <a:gd name="T49" fmla="*/ 154 h 252"/>
                    <a:gd name="T50" fmla="*/ 0 w 260"/>
                    <a:gd name="T51" fmla="*/ 152 h 252"/>
                    <a:gd name="T52" fmla="*/ 0 w 260"/>
                    <a:gd name="T53" fmla="*/ 152 h 252"/>
                    <a:gd name="T54" fmla="*/ 14 w 260"/>
                    <a:gd name="T55" fmla="*/ 142 h 252"/>
                    <a:gd name="T56" fmla="*/ 20 w 260"/>
                    <a:gd name="T57" fmla="*/ 140 h 252"/>
                    <a:gd name="T58" fmla="*/ 26 w 260"/>
                    <a:gd name="T59" fmla="*/ 138 h 252"/>
                    <a:gd name="T60" fmla="*/ 26 w 260"/>
                    <a:gd name="T61" fmla="*/ 138 h 252"/>
                    <a:gd name="T62" fmla="*/ 30 w 260"/>
                    <a:gd name="T63" fmla="*/ 140 h 252"/>
                    <a:gd name="T64" fmla="*/ 34 w 260"/>
                    <a:gd name="T65" fmla="*/ 142 h 252"/>
                    <a:gd name="T66" fmla="*/ 44 w 260"/>
                    <a:gd name="T67" fmla="*/ 150 h 252"/>
                    <a:gd name="T68" fmla="*/ 52 w 260"/>
                    <a:gd name="T69" fmla="*/ 162 h 252"/>
                    <a:gd name="T70" fmla="*/ 62 w 260"/>
                    <a:gd name="T71" fmla="*/ 182 h 252"/>
                    <a:gd name="T72" fmla="*/ 68 w 260"/>
                    <a:gd name="T73" fmla="*/ 196 h 252"/>
                    <a:gd name="T74" fmla="*/ 68 w 260"/>
                    <a:gd name="T75" fmla="*/ 196 h 252"/>
                    <a:gd name="T76" fmla="*/ 86 w 260"/>
                    <a:gd name="T77" fmla="*/ 168 h 252"/>
                    <a:gd name="T78" fmla="*/ 106 w 260"/>
                    <a:gd name="T79" fmla="*/ 138 h 252"/>
                    <a:gd name="T80" fmla="*/ 128 w 260"/>
                    <a:gd name="T81" fmla="*/ 110 h 252"/>
                    <a:gd name="T82" fmla="*/ 152 w 260"/>
                    <a:gd name="T83" fmla="*/ 84 h 252"/>
                    <a:gd name="T84" fmla="*/ 152 w 260"/>
                    <a:gd name="T85" fmla="*/ 84 h 252"/>
                    <a:gd name="T86" fmla="*/ 176 w 260"/>
                    <a:gd name="T87" fmla="*/ 60 h 252"/>
                    <a:gd name="T88" fmla="*/ 200 w 260"/>
                    <a:gd name="T89" fmla="*/ 38 h 252"/>
                    <a:gd name="T90" fmla="*/ 226 w 260"/>
                    <a:gd name="T91" fmla="*/ 18 h 252"/>
                    <a:gd name="T92" fmla="*/ 254 w 260"/>
                    <a:gd name="T93" fmla="*/ 0 h 252"/>
                    <a:gd name="T94" fmla="*/ 254 w 260"/>
                    <a:gd name="T95" fmla="*/ 0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60" h="252">
                      <a:moveTo>
                        <a:pt x="254" y="0"/>
                      </a:moveTo>
                      <a:lnTo>
                        <a:pt x="260" y="10"/>
                      </a:lnTo>
                      <a:lnTo>
                        <a:pt x="260" y="10"/>
                      </a:lnTo>
                      <a:lnTo>
                        <a:pt x="232" y="32"/>
                      </a:lnTo>
                      <a:lnTo>
                        <a:pt x="204" y="56"/>
                      </a:lnTo>
                      <a:lnTo>
                        <a:pt x="180" y="82"/>
                      </a:lnTo>
                      <a:lnTo>
                        <a:pt x="154" y="112"/>
                      </a:lnTo>
                      <a:lnTo>
                        <a:pt x="154" y="112"/>
                      </a:lnTo>
                      <a:lnTo>
                        <a:pt x="132" y="142"/>
                      </a:lnTo>
                      <a:lnTo>
                        <a:pt x="112" y="172"/>
                      </a:lnTo>
                      <a:lnTo>
                        <a:pt x="98" y="202"/>
                      </a:lnTo>
                      <a:lnTo>
                        <a:pt x="84" y="232"/>
                      </a:lnTo>
                      <a:lnTo>
                        <a:pt x="76" y="238"/>
                      </a:lnTo>
                      <a:lnTo>
                        <a:pt x="76" y="238"/>
                      </a:lnTo>
                      <a:lnTo>
                        <a:pt x="58" y="252"/>
                      </a:lnTo>
                      <a:lnTo>
                        <a:pt x="58" y="252"/>
                      </a:lnTo>
                      <a:lnTo>
                        <a:pt x="50" y="228"/>
                      </a:lnTo>
                      <a:lnTo>
                        <a:pt x="46" y="218"/>
                      </a:lnTo>
                      <a:lnTo>
                        <a:pt x="46" y="218"/>
                      </a:lnTo>
                      <a:lnTo>
                        <a:pt x="32" y="188"/>
                      </a:lnTo>
                      <a:lnTo>
                        <a:pt x="22" y="168"/>
                      </a:lnTo>
                      <a:lnTo>
                        <a:pt x="22" y="168"/>
                      </a:lnTo>
                      <a:lnTo>
                        <a:pt x="16" y="162"/>
                      </a:lnTo>
                      <a:lnTo>
                        <a:pt x="10" y="158"/>
                      </a:lnTo>
                      <a:lnTo>
                        <a:pt x="6" y="154"/>
                      </a:lnTo>
                      <a:lnTo>
                        <a:pt x="0" y="152"/>
                      </a:lnTo>
                      <a:lnTo>
                        <a:pt x="0" y="152"/>
                      </a:lnTo>
                      <a:lnTo>
                        <a:pt x="14" y="142"/>
                      </a:lnTo>
                      <a:lnTo>
                        <a:pt x="20" y="140"/>
                      </a:lnTo>
                      <a:lnTo>
                        <a:pt x="26" y="138"/>
                      </a:lnTo>
                      <a:lnTo>
                        <a:pt x="26" y="138"/>
                      </a:lnTo>
                      <a:lnTo>
                        <a:pt x="30" y="140"/>
                      </a:lnTo>
                      <a:lnTo>
                        <a:pt x="34" y="142"/>
                      </a:lnTo>
                      <a:lnTo>
                        <a:pt x="44" y="150"/>
                      </a:lnTo>
                      <a:lnTo>
                        <a:pt x="52" y="162"/>
                      </a:lnTo>
                      <a:lnTo>
                        <a:pt x="62" y="182"/>
                      </a:lnTo>
                      <a:lnTo>
                        <a:pt x="68" y="196"/>
                      </a:lnTo>
                      <a:lnTo>
                        <a:pt x="68" y="196"/>
                      </a:lnTo>
                      <a:lnTo>
                        <a:pt x="86" y="168"/>
                      </a:lnTo>
                      <a:lnTo>
                        <a:pt x="106" y="138"/>
                      </a:lnTo>
                      <a:lnTo>
                        <a:pt x="128" y="110"/>
                      </a:lnTo>
                      <a:lnTo>
                        <a:pt x="152" y="84"/>
                      </a:lnTo>
                      <a:lnTo>
                        <a:pt x="152" y="84"/>
                      </a:lnTo>
                      <a:lnTo>
                        <a:pt x="176" y="60"/>
                      </a:lnTo>
                      <a:lnTo>
                        <a:pt x="200" y="38"/>
                      </a:lnTo>
                      <a:lnTo>
                        <a:pt x="226" y="18"/>
                      </a:lnTo>
                      <a:lnTo>
                        <a:pt x="254" y="0"/>
                      </a:lnTo>
                      <a:lnTo>
                        <a:pt x="25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11" name="Rectangle 206"/>
              <p:cNvSpPr>
                <a:spLocks noChangeArrowheads="1"/>
              </p:cNvSpPr>
              <p:nvPr/>
            </p:nvSpPr>
            <p:spPr bwMode="auto">
              <a:xfrm>
                <a:off x="1960" y="2931"/>
                <a:ext cx="554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Compliance</a:t>
                </a:r>
                <a:br>
                  <a:rPr kumimoji="0" lang="en-US" altLang="ja-JP" sz="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</a:br>
                <a:r>
                  <a:rPr kumimoji="0" lang="en-US" altLang="ja-JP" sz="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Management</a:t>
                </a:r>
              </a:p>
            </p:txBody>
          </p:sp>
          <p:grpSp>
            <p:nvGrpSpPr>
              <p:cNvPr id="512" name="Group 207"/>
              <p:cNvGrpSpPr>
                <a:grpSpLocks/>
              </p:cNvGrpSpPr>
              <p:nvPr/>
            </p:nvGrpSpPr>
            <p:grpSpPr bwMode="auto">
              <a:xfrm>
                <a:off x="1607" y="2786"/>
                <a:ext cx="80" cy="74"/>
                <a:chOff x="3061" y="2096"/>
                <a:chExt cx="424" cy="368"/>
              </a:xfrm>
            </p:grpSpPr>
            <p:grpSp>
              <p:nvGrpSpPr>
                <p:cNvPr id="566" name="Group 208"/>
                <p:cNvGrpSpPr>
                  <a:grpSpLocks/>
                </p:cNvGrpSpPr>
                <p:nvPr/>
              </p:nvGrpSpPr>
              <p:grpSpPr bwMode="auto">
                <a:xfrm>
                  <a:off x="3292" y="2171"/>
                  <a:ext cx="193" cy="193"/>
                  <a:chOff x="957" y="2047"/>
                  <a:chExt cx="249" cy="249"/>
                </a:xfrm>
              </p:grpSpPr>
              <p:sp>
                <p:nvSpPr>
                  <p:cNvPr id="574" name="Oval 209"/>
                  <p:cNvSpPr>
                    <a:spLocks noChangeArrowheads="1"/>
                  </p:cNvSpPr>
                  <p:nvPr/>
                </p:nvSpPr>
                <p:spPr bwMode="auto">
                  <a:xfrm rot="-21600000">
                    <a:off x="957" y="2047"/>
                    <a:ext cx="249" cy="24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4E4E4"/>
                      </a:gs>
                      <a:gs pos="50000">
                        <a:srgbClr val="5F5F5F"/>
                      </a:gs>
                      <a:gs pos="100000">
                        <a:srgbClr val="E4E4E4"/>
                      </a:gs>
                    </a:gsLst>
                    <a:lin ang="540000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75" name="Oval 210"/>
                  <p:cNvSpPr>
                    <a:spLocks noChangeArrowheads="1"/>
                  </p:cNvSpPr>
                  <p:nvPr/>
                </p:nvSpPr>
                <p:spPr bwMode="auto">
                  <a:xfrm rot="-21600000">
                    <a:off x="1036" y="2126"/>
                    <a:ext cx="90" cy="9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76" name="Oval 211"/>
                  <p:cNvSpPr>
                    <a:spLocks noChangeArrowheads="1"/>
                  </p:cNvSpPr>
                  <p:nvPr/>
                </p:nvSpPr>
                <p:spPr bwMode="auto">
                  <a:xfrm rot="-21600000">
                    <a:off x="1062" y="2152"/>
                    <a:ext cx="38" cy="3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67" name="Group 212"/>
                <p:cNvGrpSpPr>
                  <a:grpSpLocks/>
                </p:cNvGrpSpPr>
                <p:nvPr/>
              </p:nvGrpSpPr>
              <p:grpSpPr bwMode="auto">
                <a:xfrm>
                  <a:off x="3061" y="2184"/>
                  <a:ext cx="302" cy="280"/>
                  <a:chOff x="1546" y="2092"/>
                  <a:chExt cx="302" cy="280"/>
                </a:xfrm>
              </p:grpSpPr>
              <p:sp>
                <p:nvSpPr>
                  <p:cNvPr id="572" name="AutoShape 213"/>
                  <p:cNvSpPr>
                    <a:spLocks noChangeArrowheads="1"/>
                  </p:cNvSpPr>
                  <p:nvPr/>
                </p:nvSpPr>
                <p:spPr bwMode="auto">
                  <a:xfrm>
                    <a:off x="1546" y="2147"/>
                    <a:ext cx="302" cy="225"/>
                  </a:xfrm>
                  <a:prstGeom prst="can">
                    <a:avLst>
                      <a:gd name="adj" fmla="val 43366"/>
                    </a:avLst>
                  </a:prstGeom>
                  <a:gradFill rotWithShape="1">
                    <a:gsLst>
                      <a:gs pos="0">
                        <a:srgbClr val="DDDDDD">
                          <a:gamma/>
                          <a:shade val="25490"/>
                          <a:invGamma/>
                        </a:srgbClr>
                      </a:gs>
                      <a:gs pos="50000">
                        <a:srgbClr val="DDDDDD"/>
                      </a:gs>
                      <a:gs pos="100000">
                        <a:srgbClr val="DDDDDD">
                          <a:gamma/>
                          <a:shade val="25490"/>
                          <a:invGamma/>
                        </a:srgbClr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73" name="AutoShape 214"/>
                  <p:cNvSpPr>
                    <a:spLocks noChangeArrowheads="1"/>
                  </p:cNvSpPr>
                  <p:nvPr/>
                </p:nvSpPr>
                <p:spPr bwMode="auto">
                  <a:xfrm>
                    <a:off x="1546" y="2092"/>
                    <a:ext cx="302" cy="154"/>
                  </a:xfrm>
                  <a:prstGeom prst="can">
                    <a:avLst>
                      <a:gd name="adj" fmla="val 43366"/>
                    </a:avLst>
                  </a:prstGeom>
                  <a:gradFill rotWithShape="1">
                    <a:gsLst>
                      <a:gs pos="0">
                        <a:srgbClr val="FFFFFF">
                          <a:gamma/>
                          <a:shade val="46275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68" name="Group 215"/>
                <p:cNvGrpSpPr>
                  <a:grpSpLocks/>
                </p:cNvGrpSpPr>
                <p:nvPr/>
              </p:nvGrpSpPr>
              <p:grpSpPr bwMode="auto">
                <a:xfrm>
                  <a:off x="3301" y="2096"/>
                  <a:ext cx="125" cy="128"/>
                  <a:chOff x="4792" y="1837"/>
                  <a:chExt cx="92" cy="94"/>
                </a:xfrm>
              </p:grpSpPr>
              <p:sp>
                <p:nvSpPr>
                  <p:cNvPr id="569" name="Rectangle 2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92" y="1868"/>
                    <a:ext cx="92" cy="63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70" name="Line 2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35" y="1883"/>
                    <a:ext cx="1" cy="32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71" name="Freeform 218"/>
                  <p:cNvSpPr>
                    <a:spLocks noChangeAspect="1"/>
                  </p:cNvSpPr>
                  <p:nvPr/>
                </p:nvSpPr>
                <p:spPr bwMode="auto">
                  <a:xfrm>
                    <a:off x="4810" y="1837"/>
                    <a:ext cx="55" cy="28"/>
                  </a:xfrm>
                  <a:custGeom>
                    <a:avLst/>
                    <a:gdLst>
                      <a:gd name="T0" fmla="*/ 0 w 60"/>
                      <a:gd name="T1" fmla="*/ 30 h 30"/>
                      <a:gd name="T2" fmla="*/ 4 w 60"/>
                      <a:gd name="T3" fmla="*/ 15 h 30"/>
                      <a:gd name="T4" fmla="*/ 14 w 60"/>
                      <a:gd name="T5" fmla="*/ 4 h 30"/>
                      <a:gd name="T6" fmla="*/ 30 w 60"/>
                      <a:gd name="T7" fmla="*/ 0 h 30"/>
                      <a:gd name="T8" fmla="*/ 45 w 60"/>
                      <a:gd name="T9" fmla="*/ 4 h 30"/>
                      <a:gd name="T10" fmla="*/ 56 w 60"/>
                      <a:gd name="T11" fmla="*/ 15 h 30"/>
                      <a:gd name="T12" fmla="*/ 60 w 60"/>
                      <a:gd name="T13" fmla="*/ 3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" h="30">
                        <a:moveTo>
                          <a:pt x="0" y="30"/>
                        </a:moveTo>
                        <a:lnTo>
                          <a:pt x="4" y="15"/>
                        </a:lnTo>
                        <a:lnTo>
                          <a:pt x="14" y="4"/>
                        </a:lnTo>
                        <a:lnTo>
                          <a:pt x="30" y="0"/>
                        </a:lnTo>
                        <a:lnTo>
                          <a:pt x="45" y="4"/>
                        </a:lnTo>
                        <a:lnTo>
                          <a:pt x="56" y="15"/>
                        </a:lnTo>
                        <a:lnTo>
                          <a:pt x="60" y="30"/>
                        </a:lnTo>
                      </a:path>
                    </a:pathLst>
                  </a:custGeom>
                  <a:noFill/>
                  <a:ln w="28575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513" name="Group 219"/>
              <p:cNvGrpSpPr>
                <a:grpSpLocks/>
              </p:cNvGrpSpPr>
              <p:nvPr/>
            </p:nvGrpSpPr>
            <p:grpSpPr bwMode="auto">
              <a:xfrm>
                <a:off x="1304" y="2899"/>
                <a:ext cx="67" cy="296"/>
                <a:chOff x="2524" y="3159"/>
                <a:chExt cx="285" cy="1233"/>
              </a:xfrm>
            </p:grpSpPr>
            <p:sp>
              <p:nvSpPr>
                <p:cNvPr id="555" name="Rectangle 220"/>
                <p:cNvSpPr>
                  <a:spLocks noChangeArrowheads="1"/>
                </p:cNvSpPr>
                <p:nvPr/>
              </p:nvSpPr>
              <p:spPr bwMode="auto">
                <a:xfrm>
                  <a:off x="2542" y="3368"/>
                  <a:ext cx="267" cy="798"/>
                </a:xfrm>
                <a:prstGeom prst="rect">
                  <a:avLst/>
                </a:prstGeom>
                <a:gradFill rotWithShape="0">
                  <a:gsLst>
                    <a:gs pos="0">
                      <a:srgbClr val="EAEAEA">
                        <a:gamma/>
                        <a:shade val="66667"/>
                        <a:invGamma/>
                      </a:srgbClr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ffectLst/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6" name="Rectangle 221"/>
                <p:cNvSpPr>
                  <a:spLocks noChangeArrowheads="1"/>
                </p:cNvSpPr>
                <p:nvPr/>
              </p:nvSpPr>
              <p:spPr bwMode="auto">
                <a:xfrm>
                  <a:off x="2577" y="3368"/>
                  <a:ext cx="199" cy="797"/>
                </a:xfrm>
                <a:prstGeom prst="rect">
                  <a:avLst/>
                </a:prstGeom>
                <a:gradFill rotWithShape="0">
                  <a:gsLst>
                    <a:gs pos="0">
                      <a:srgbClr val="EAEAEA"/>
                    </a:gs>
                    <a:gs pos="100000">
                      <a:srgbClr val="EAEAEA">
                        <a:gamma/>
                        <a:shade val="66667"/>
                        <a:invGamma/>
                      </a:srgbClr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7" name="Line 222"/>
                <p:cNvSpPr>
                  <a:spLocks noChangeShapeType="1"/>
                </p:cNvSpPr>
                <p:nvPr/>
              </p:nvSpPr>
              <p:spPr bwMode="auto">
                <a:xfrm rot="10800000">
                  <a:off x="2576" y="3746"/>
                  <a:ext cx="197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8" name="Line 223"/>
                <p:cNvSpPr>
                  <a:spLocks noChangeShapeType="1"/>
                </p:cNvSpPr>
                <p:nvPr/>
              </p:nvSpPr>
              <p:spPr bwMode="auto">
                <a:xfrm rot="10800000">
                  <a:off x="2578" y="3812"/>
                  <a:ext cx="197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9" name="Oval 224"/>
                <p:cNvSpPr>
                  <a:spLocks noChangeArrowheads="1"/>
                </p:cNvSpPr>
                <p:nvPr/>
              </p:nvSpPr>
              <p:spPr bwMode="auto">
                <a:xfrm>
                  <a:off x="2658" y="3272"/>
                  <a:ext cx="34" cy="11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EAEAEA"/>
                    </a:gs>
                    <a:gs pos="100000">
                      <a:srgbClr val="EAEAEA">
                        <a:gamma/>
                        <a:shade val="66667"/>
                        <a:invGamma/>
                      </a:srgbClr>
                    </a:gs>
                  </a:gsLst>
                  <a:lin ang="5400000" scaled="1"/>
                </a:gradFill>
                <a:ln w="63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0" name="Rectangle 225"/>
                <p:cNvSpPr>
                  <a:spLocks noChangeArrowheads="1"/>
                </p:cNvSpPr>
                <p:nvPr/>
              </p:nvSpPr>
              <p:spPr bwMode="auto">
                <a:xfrm>
                  <a:off x="2524" y="3337"/>
                  <a:ext cx="191" cy="798"/>
                </a:xfrm>
                <a:prstGeom prst="rect">
                  <a:avLst/>
                </a:prstGeom>
                <a:gradFill rotWithShape="0">
                  <a:gsLst>
                    <a:gs pos="0">
                      <a:srgbClr val="EAEAEA"/>
                    </a:gs>
                    <a:gs pos="100000">
                      <a:srgbClr val="EAEAEA">
                        <a:gamma/>
                        <a:shade val="66667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scene3d>
                  <a:camera prst="legacyObliqueTopRight"/>
                  <a:lightRig rig="legacyFlat3" dir="b"/>
                </a:scene3d>
                <a:sp3d extrusionH="227000" prstMaterial="legacyMatte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1" name="Oval 226"/>
                <p:cNvSpPr>
                  <a:spLocks noChangeArrowheads="1"/>
                </p:cNvSpPr>
                <p:nvPr/>
              </p:nvSpPr>
              <p:spPr bwMode="auto">
                <a:xfrm>
                  <a:off x="2619" y="3159"/>
                  <a:ext cx="32" cy="112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EAEAEA"/>
                    </a:gs>
                    <a:gs pos="100000">
                      <a:srgbClr val="EAEAEA">
                        <a:gamma/>
                        <a:shade val="66667"/>
                        <a:invGamma/>
                      </a:srgbClr>
                    </a:gs>
                  </a:gsLst>
                  <a:lin ang="5400000" scaled="1"/>
                </a:gradFill>
                <a:ln w="63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2" name="Rectangle 227"/>
                <p:cNvSpPr>
                  <a:spLocks noChangeArrowheads="1"/>
                </p:cNvSpPr>
                <p:nvPr/>
              </p:nvSpPr>
              <p:spPr bwMode="auto">
                <a:xfrm>
                  <a:off x="2526" y="3702"/>
                  <a:ext cx="190" cy="66"/>
                </a:xfrm>
                <a:prstGeom prst="rect">
                  <a:avLst/>
                </a:prstGeom>
                <a:noFill/>
                <a:ln w="63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3" name="Line 228"/>
                <p:cNvSpPr>
                  <a:spLocks noChangeShapeType="1"/>
                </p:cNvSpPr>
                <p:nvPr/>
              </p:nvSpPr>
              <p:spPr bwMode="auto">
                <a:xfrm>
                  <a:off x="2562" y="3688"/>
                  <a:ext cx="142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4" name="Line 229"/>
                <p:cNvSpPr>
                  <a:spLocks noChangeShapeType="1"/>
                </p:cNvSpPr>
                <p:nvPr/>
              </p:nvSpPr>
              <p:spPr bwMode="auto">
                <a:xfrm>
                  <a:off x="2580" y="3672"/>
                  <a:ext cx="142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5" name="Line 230"/>
                <p:cNvSpPr>
                  <a:spLocks noChangeShapeType="1"/>
                </p:cNvSpPr>
                <p:nvPr/>
              </p:nvSpPr>
              <p:spPr bwMode="auto">
                <a:xfrm>
                  <a:off x="2594" y="3658"/>
                  <a:ext cx="142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514" name="Group 231"/>
              <p:cNvGrpSpPr>
                <a:grpSpLocks/>
              </p:cNvGrpSpPr>
              <p:nvPr/>
            </p:nvGrpSpPr>
            <p:grpSpPr bwMode="auto">
              <a:xfrm>
                <a:off x="1923" y="2675"/>
                <a:ext cx="56" cy="192"/>
                <a:chOff x="282" y="2128"/>
                <a:chExt cx="245" cy="810"/>
              </a:xfrm>
            </p:grpSpPr>
            <p:sp>
              <p:nvSpPr>
                <p:cNvPr id="549" name="Rectangle 232"/>
                <p:cNvSpPr>
                  <a:spLocks noChangeArrowheads="1"/>
                </p:cNvSpPr>
                <p:nvPr/>
              </p:nvSpPr>
              <p:spPr bwMode="auto">
                <a:xfrm>
                  <a:off x="282" y="2128"/>
                  <a:ext cx="245" cy="810"/>
                </a:xfrm>
                <a:prstGeom prst="rect">
                  <a:avLst/>
                </a:prstGeom>
                <a:gradFill rotWithShape="0">
                  <a:gsLst>
                    <a:gs pos="0">
                      <a:srgbClr val="EAEAEA">
                        <a:gamma/>
                        <a:shade val="66667"/>
                        <a:invGamma/>
                      </a:srgbClr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ffectLst/>
                <a:scene3d>
                  <a:camera prst="legacyObliqueTopRight"/>
                  <a:lightRig rig="legacyFlat3" dir="b"/>
                </a:scene3d>
                <a:sp3d extrusionH="138100" prstMaterial="legacyMatte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0" name="Rectangle 233"/>
                <p:cNvSpPr>
                  <a:spLocks noChangeArrowheads="1"/>
                </p:cNvSpPr>
                <p:nvPr/>
              </p:nvSpPr>
              <p:spPr bwMode="auto">
                <a:xfrm>
                  <a:off x="316" y="2442"/>
                  <a:ext cx="180" cy="180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551" name="Group 234"/>
                <p:cNvGrpSpPr>
                  <a:grpSpLocks/>
                </p:cNvGrpSpPr>
                <p:nvPr/>
              </p:nvGrpSpPr>
              <p:grpSpPr bwMode="auto">
                <a:xfrm>
                  <a:off x="358" y="2479"/>
                  <a:ext cx="92" cy="94"/>
                  <a:chOff x="4792" y="1837"/>
                  <a:chExt cx="92" cy="94"/>
                </a:xfrm>
              </p:grpSpPr>
              <p:sp>
                <p:nvSpPr>
                  <p:cNvPr id="552" name="Rectangle 2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92" y="1868"/>
                    <a:ext cx="92" cy="63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53" name="Line 23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35" y="1883"/>
                    <a:ext cx="1" cy="32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54" name="Freeform 237"/>
                  <p:cNvSpPr>
                    <a:spLocks noChangeAspect="1"/>
                  </p:cNvSpPr>
                  <p:nvPr/>
                </p:nvSpPr>
                <p:spPr bwMode="auto">
                  <a:xfrm>
                    <a:off x="4810" y="1837"/>
                    <a:ext cx="55" cy="28"/>
                  </a:xfrm>
                  <a:custGeom>
                    <a:avLst/>
                    <a:gdLst>
                      <a:gd name="T0" fmla="*/ 0 w 60"/>
                      <a:gd name="T1" fmla="*/ 30 h 30"/>
                      <a:gd name="T2" fmla="*/ 4 w 60"/>
                      <a:gd name="T3" fmla="*/ 15 h 30"/>
                      <a:gd name="T4" fmla="*/ 14 w 60"/>
                      <a:gd name="T5" fmla="*/ 4 h 30"/>
                      <a:gd name="T6" fmla="*/ 30 w 60"/>
                      <a:gd name="T7" fmla="*/ 0 h 30"/>
                      <a:gd name="T8" fmla="*/ 45 w 60"/>
                      <a:gd name="T9" fmla="*/ 4 h 30"/>
                      <a:gd name="T10" fmla="*/ 56 w 60"/>
                      <a:gd name="T11" fmla="*/ 15 h 30"/>
                      <a:gd name="T12" fmla="*/ 60 w 60"/>
                      <a:gd name="T13" fmla="*/ 3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" h="30">
                        <a:moveTo>
                          <a:pt x="0" y="30"/>
                        </a:moveTo>
                        <a:lnTo>
                          <a:pt x="4" y="15"/>
                        </a:lnTo>
                        <a:lnTo>
                          <a:pt x="14" y="4"/>
                        </a:lnTo>
                        <a:lnTo>
                          <a:pt x="30" y="0"/>
                        </a:lnTo>
                        <a:lnTo>
                          <a:pt x="45" y="4"/>
                        </a:lnTo>
                        <a:lnTo>
                          <a:pt x="56" y="15"/>
                        </a:lnTo>
                        <a:lnTo>
                          <a:pt x="60" y="30"/>
                        </a:lnTo>
                      </a:path>
                    </a:pathLst>
                  </a:custGeom>
                  <a:noFill/>
                  <a:ln w="28575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515" name="Rectangle 238"/>
              <p:cNvSpPr>
                <a:spLocks noChangeArrowheads="1"/>
              </p:cNvSpPr>
              <p:nvPr/>
            </p:nvSpPr>
            <p:spPr bwMode="auto">
              <a:xfrm>
                <a:off x="1997" y="2634"/>
                <a:ext cx="403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Security</a:t>
                </a:r>
                <a:br>
                  <a:rPr kumimoji="0" lang="en-US" altLang="ja-JP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</a:br>
                <a:r>
                  <a:rPr kumimoji="0" lang="en-US" altLang="ja-JP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Devices</a:t>
                </a:r>
              </a:p>
            </p:txBody>
          </p:sp>
          <p:sp>
            <p:nvSpPr>
              <p:cNvPr id="516" name="Rectangle 239"/>
              <p:cNvSpPr>
                <a:spLocks noChangeArrowheads="1"/>
              </p:cNvSpPr>
              <p:nvPr/>
            </p:nvSpPr>
            <p:spPr bwMode="auto">
              <a:xfrm>
                <a:off x="1383" y="2861"/>
                <a:ext cx="551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Risk</a:t>
                </a:r>
                <a:br>
                  <a:rPr kumimoji="0" lang="en-US" altLang="ja-JP" sz="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</a:br>
                <a:r>
                  <a:rPr kumimoji="0" lang="en-US" altLang="ja-JP" sz="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Management</a:t>
                </a:r>
              </a:p>
            </p:txBody>
          </p:sp>
          <p:sp>
            <p:nvSpPr>
              <p:cNvPr id="517" name="Oval 240"/>
              <p:cNvSpPr>
                <a:spLocks noChangeArrowheads="1"/>
              </p:cNvSpPr>
              <p:nvPr/>
            </p:nvSpPr>
            <p:spPr bwMode="auto">
              <a:xfrm>
                <a:off x="1567" y="2555"/>
                <a:ext cx="141" cy="141"/>
              </a:xfrm>
              <a:prstGeom prst="ellipse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8" name="Rectangle 241"/>
              <p:cNvSpPr>
                <a:spLocks noChangeArrowheads="1"/>
              </p:cNvSpPr>
              <p:nvPr/>
            </p:nvSpPr>
            <p:spPr bwMode="auto">
              <a:xfrm>
                <a:off x="1658" y="2467"/>
                <a:ext cx="387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Firewall</a:t>
                </a:r>
              </a:p>
            </p:txBody>
          </p:sp>
          <p:grpSp>
            <p:nvGrpSpPr>
              <p:cNvPr id="519" name="Group 242"/>
              <p:cNvGrpSpPr>
                <a:grpSpLocks/>
              </p:cNvGrpSpPr>
              <p:nvPr/>
            </p:nvGrpSpPr>
            <p:grpSpPr bwMode="auto">
              <a:xfrm>
                <a:off x="1595" y="2527"/>
                <a:ext cx="77" cy="191"/>
                <a:chOff x="5324" y="2305"/>
                <a:chExt cx="226" cy="533"/>
              </a:xfrm>
            </p:grpSpPr>
            <p:sp>
              <p:nvSpPr>
                <p:cNvPr id="541" name="Rectangle 243"/>
                <p:cNvSpPr>
                  <a:spLocks noChangeAspect="1" noChangeArrowheads="1"/>
                </p:cNvSpPr>
                <p:nvPr/>
              </p:nvSpPr>
              <p:spPr bwMode="auto">
                <a:xfrm>
                  <a:off x="5324" y="2305"/>
                  <a:ext cx="226" cy="533"/>
                </a:xfrm>
                <a:prstGeom prst="rect">
                  <a:avLst/>
                </a:prstGeom>
                <a:gradFill rotWithShape="0">
                  <a:gsLst>
                    <a:gs pos="0">
                      <a:srgbClr val="EAEAEA">
                        <a:gamma/>
                        <a:shade val="56471"/>
                        <a:invGamma/>
                      </a:srgbClr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ffectLst/>
                <a:scene3d>
                  <a:camera prst="legacyObliqueTopRight"/>
                  <a:lightRig rig="legacyFlat3" dir="b"/>
                </a:scene3d>
                <a:sp3d extrusionH="61900" prstMaterial="legacyMetal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2" name="Line 244"/>
                <p:cNvSpPr>
                  <a:spLocks noChangeAspect="1" noChangeShapeType="1"/>
                </p:cNvSpPr>
                <p:nvPr/>
              </p:nvSpPr>
              <p:spPr bwMode="auto">
                <a:xfrm>
                  <a:off x="5325" y="2544"/>
                  <a:ext cx="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3" name="Line 245"/>
                <p:cNvSpPr>
                  <a:spLocks noChangeAspect="1" noChangeShapeType="1"/>
                </p:cNvSpPr>
                <p:nvPr/>
              </p:nvSpPr>
              <p:spPr bwMode="auto">
                <a:xfrm>
                  <a:off x="5325" y="2604"/>
                  <a:ext cx="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4" name="Line 2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386" y="2491"/>
                  <a:ext cx="0" cy="5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5" name="Line 24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497" y="2545"/>
                  <a:ext cx="0" cy="5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6" name="Freeform 248"/>
                <p:cNvSpPr>
                  <a:spLocks noChangeAspect="1"/>
                </p:cNvSpPr>
                <p:nvPr/>
              </p:nvSpPr>
              <p:spPr bwMode="auto">
                <a:xfrm>
                  <a:off x="5480" y="2606"/>
                  <a:ext cx="33" cy="49"/>
                </a:xfrm>
                <a:custGeom>
                  <a:avLst/>
                  <a:gdLst>
                    <a:gd name="T0" fmla="*/ 0 w 39"/>
                    <a:gd name="T1" fmla="*/ 57 h 57"/>
                    <a:gd name="T2" fmla="*/ 5 w 39"/>
                    <a:gd name="T3" fmla="*/ 42 h 57"/>
                    <a:gd name="T4" fmla="*/ 15 w 39"/>
                    <a:gd name="T5" fmla="*/ 14 h 57"/>
                    <a:gd name="T6" fmla="*/ 20 w 39"/>
                    <a:gd name="T7" fmla="*/ 0 h 57"/>
                    <a:gd name="T8" fmla="*/ 20 w 39"/>
                    <a:gd name="T9" fmla="*/ 0 h 57"/>
                    <a:gd name="T10" fmla="*/ 33 w 39"/>
                    <a:gd name="T11" fmla="*/ 26 h 57"/>
                    <a:gd name="T12" fmla="*/ 38 w 39"/>
                    <a:gd name="T13" fmla="*/ 47 h 57"/>
                    <a:gd name="T14" fmla="*/ 39 w 39"/>
                    <a:gd name="T15" fmla="*/ 57 h 57"/>
                    <a:gd name="T16" fmla="*/ 39 w 39"/>
                    <a:gd name="T17" fmla="*/ 57 h 57"/>
                    <a:gd name="T18" fmla="*/ 0 w 39"/>
                    <a:gd name="T19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57">
                      <a:moveTo>
                        <a:pt x="0" y="57"/>
                      </a:moveTo>
                      <a:lnTo>
                        <a:pt x="5" y="42"/>
                      </a:lnTo>
                      <a:lnTo>
                        <a:pt x="15" y="14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33" y="26"/>
                      </a:lnTo>
                      <a:lnTo>
                        <a:pt x="38" y="47"/>
                      </a:lnTo>
                      <a:lnTo>
                        <a:pt x="39" y="57"/>
                      </a:lnTo>
                      <a:lnTo>
                        <a:pt x="39" y="57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7" name="Freeform 249"/>
                <p:cNvSpPr>
                  <a:spLocks noChangeAspect="1"/>
                </p:cNvSpPr>
                <p:nvPr/>
              </p:nvSpPr>
              <p:spPr bwMode="auto">
                <a:xfrm>
                  <a:off x="5359" y="2520"/>
                  <a:ext cx="129" cy="134"/>
                </a:xfrm>
                <a:custGeom>
                  <a:avLst/>
                  <a:gdLst>
                    <a:gd name="T0" fmla="*/ 152 w 152"/>
                    <a:gd name="T1" fmla="*/ 153 h 153"/>
                    <a:gd name="T2" fmla="*/ 146 w 152"/>
                    <a:gd name="T3" fmla="*/ 153 h 153"/>
                    <a:gd name="T4" fmla="*/ 129 w 152"/>
                    <a:gd name="T5" fmla="*/ 153 h 153"/>
                    <a:gd name="T6" fmla="*/ 104 w 152"/>
                    <a:gd name="T7" fmla="*/ 153 h 153"/>
                    <a:gd name="T8" fmla="*/ 76 w 152"/>
                    <a:gd name="T9" fmla="*/ 153 h 153"/>
                    <a:gd name="T10" fmla="*/ 48 w 152"/>
                    <a:gd name="T11" fmla="*/ 153 h 153"/>
                    <a:gd name="T12" fmla="*/ 23 w 152"/>
                    <a:gd name="T13" fmla="*/ 153 h 153"/>
                    <a:gd name="T14" fmla="*/ 6 w 152"/>
                    <a:gd name="T15" fmla="*/ 153 h 153"/>
                    <a:gd name="T16" fmla="*/ 0 w 152"/>
                    <a:gd name="T17" fmla="*/ 153 h 153"/>
                    <a:gd name="T18" fmla="*/ 0 w 152"/>
                    <a:gd name="T19" fmla="*/ 153 h 153"/>
                    <a:gd name="T20" fmla="*/ 5 w 152"/>
                    <a:gd name="T21" fmla="*/ 119 h 153"/>
                    <a:gd name="T22" fmla="*/ 13 w 152"/>
                    <a:gd name="T23" fmla="*/ 91 h 153"/>
                    <a:gd name="T24" fmla="*/ 22 w 152"/>
                    <a:gd name="T25" fmla="*/ 68 h 153"/>
                    <a:gd name="T26" fmla="*/ 30 w 152"/>
                    <a:gd name="T27" fmla="*/ 52 h 153"/>
                    <a:gd name="T28" fmla="*/ 35 w 152"/>
                    <a:gd name="T29" fmla="*/ 42 h 153"/>
                    <a:gd name="T30" fmla="*/ 38 w 152"/>
                    <a:gd name="T31" fmla="*/ 38 h 153"/>
                    <a:gd name="T32" fmla="*/ 38 w 152"/>
                    <a:gd name="T33" fmla="*/ 38 h 153"/>
                    <a:gd name="T34" fmla="*/ 47 w 152"/>
                    <a:gd name="T35" fmla="*/ 73 h 153"/>
                    <a:gd name="T36" fmla="*/ 59 w 152"/>
                    <a:gd name="T37" fmla="*/ 97 h 153"/>
                    <a:gd name="T38" fmla="*/ 68 w 152"/>
                    <a:gd name="T39" fmla="*/ 110 h 153"/>
                    <a:gd name="T40" fmla="*/ 72 w 152"/>
                    <a:gd name="T41" fmla="*/ 115 h 153"/>
                    <a:gd name="T42" fmla="*/ 72 w 152"/>
                    <a:gd name="T43" fmla="*/ 115 h 153"/>
                    <a:gd name="T44" fmla="*/ 74 w 152"/>
                    <a:gd name="T45" fmla="*/ 84 h 153"/>
                    <a:gd name="T46" fmla="*/ 80 w 152"/>
                    <a:gd name="T47" fmla="*/ 58 h 153"/>
                    <a:gd name="T48" fmla="*/ 88 w 152"/>
                    <a:gd name="T49" fmla="*/ 37 h 153"/>
                    <a:gd name="T50" fmla="*/ 97 w 152"/>
                    <a:gd name="T51" fmla="*/ 21 h 153"/>
                    <a:gd name="T52" fmla="*/ 106 w 152"/>
                    <a:gd name="T53" fmla="*/ 9 h 153"/>
                    <a:gd name="T54" fmla="*/ 112 w 152"/>
                    <a:gd name="T55" fmla="*/ 2 h 153"/>
                    <a:gd name="T56" fmla="*/ 114 w 152"/>
                    <a:gd name="T57" fmla="*/ 0 h 153"/>
                    <a:gd name="T58" fmla="*/ 114 w 152"/>
                    <a:gd name="T59" fmla="*/ 0 h 153"/>
                    <a:gd name="T60" fmla="*/ 152 w 152"/>
                    <a:gd name="T61" fmla="*/ 153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52" h="153">
                      <a:moveTo>
                        <a:pt x="152" y="153"/>
                      </a:moveTo>
                      <a:lnTo>
                        <a:pt x="146" y="153"/>
                      </a:lnTo>
                      <a:lnTo>
                        <a:pt x="129" y="153"/>
                      </a:lnTo>
                      <a:lnTo>
                        <a:pt x="104" y="153"/>
                      </a:lnTo>
                      <a:lnTo>
                        <a:pt x="76" y="153"/>
                      </a:lnTo>
                      <a:lnTo>
                        <a:pt x="48" y="153"/>
                      </a:lnTo>
                      <a:lnTo>
                        <a:pt x="23" y="153"/>
                      </a:lnTo>
                      <a:lnTo>
                        <a:pt x="6" y="153"/>
                      </a:lnTo>
                      <a:lnTo>
                        <a:pt x="0" y="153"/>
                      </a:lnTo>
                      <a:lnTo>
                        <a:pt x="0" y="153"/>
                      </a:lnTo>
                      <a:lnTo>
                        <a:pt x="5" y="119"/>
                      </a:lnTo>
                      <a:lnTo>
                        <a:pt x="13" y="91"/>
                      </a:lnTo>
                      <a:lnTo>
                        <a:pt x="22" y="68"/>
                      </a:lnTo>
                      <a:lnTo>
                        <a:pt x="30" y="52"/>
                      </a:lnTo>
                      <a:lnTo>
                        <a:pt x="35" y="42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47" y="73"/>
                      </a:lnTo>
                      <a:lnTo>
                        <a:pt x="59" y="97"/>
                      </a:lnTo>
                      <a:lnTo>
                        <a:pt x="68" y="110"/>
                      </a:lnTo>
                      <a:lnTo>
                        <a:pt x="72" y="115"/>
                      </a:lnTo>
                      <a:lnTo>
                        <a:pt x="72" y="115"/>
                      </a:lnTo>
                      <a:lnTo>
                        <a:pt x="74" y="84"/>
                      </a:lnTo>
                      <a:lnTo>
                        <a:pt x="80" y="58"/>
                      </a:lnTo>
                      <a:lnTo>
                        <a:pt x="88" y="37"/>
                      </a:lnTo>
                      <a:lnTo>
                        <a:pt x="97" y="21"/>
                      </a:lnTo>
                      <a:lnTo>
                        <a:pt x="106" y="9"/>
                      </a:lnTo>
                      <a:lnTo>
                        <a:pt x="112" y="2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52" y="15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8" name="Rectangle 250"/>
                <p:cNvSpPr>
                  <a:spLocks noChangeArrowheads="1"/>
                </p:cNvSpPr>
                <p:nvPr/>
              </p:nvSpPr>
              <p:spPr bwMode="auto">
                <a:xfrm>
                  <a:off x="5330" y="2492"/>
                  <a:ext cx="218" cy="158"/>
                </a:xfrm>
                <a:prstGeom prst="rect">
                  <a:avLst/>
                </a:prstGeom>
                <a:noFill/>
                <a:ln w="1587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20" name="Oval 251"/>
              <p:cNvSpPr>
                <a:spLocks noChangeArrowheads="1"/>
              </p:cNvSpPr>
              <p:nvPr/>
            </p:nvSpPr>
            <p:spPr bwMode="auto">
              <a:xfrm>
                <a:off x="1245" y="2693"/>
                <a:ext cx="140" cy="140"/>
              </a:xfrm>
              <a:prstGeom prst="ellipse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1" name="Rectangle 252"/>
              <p:cNvSpPr>
                <a:spLocks noChangeArrowheads="1"/>
              </p:cNvSpPr>
              <p:nvPr/>
            </p:nvSpPr>
            <p:spPr bwMode="auto">
              <a:xfrm>
                <a:off x="323" y="2496"/>
                <a:ext cx="1464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Vulnerability</a:t>
                </a:r>
                <a:br>
                  <a:rPr kumimoji="0" lang="en-US" altLang="ja-JP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</a:br>
                <a:r>
                  <a:rPr kumimoji="0" lang="en-US" altLang="ja-JP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Management</a:t>
                </a:r>
              </a:p>
            </p:txBody>
          </p:sp>
          <p:grpSp>
            <p:nvGrpSpPr>
              <p:cNvPr id="522" name="Group 253"/>
              <p:cNvGrpSpPr>
                <a:grpSpLocks/>
              </p:cNvGrpSpPr>
              <p:nvPr/>
            </p:nvGrpSpPr>
            <p:grpSpPr bwMode="auto">
              <a:xfrm>
                <a:off x="1212" y="2669"/>
                <a:ext cx="189" cy="192"/>
                <a:chOff x="2061" y="1897"/>
                <a:chExt cx="1087" cy="1034"/>
              </a:xfrm>
            </p:grpSpPr>
            <p:grpSp>
              <p:nvGrpSpPr>
                <p:cNvPr id="524" name="Group 254"/>
                <p:cNvGrpSpPr>
                  <a:grpSpLocks/>
                </p:cNvGrpSpPr>
                <p:nvPr/>
              </p:nvGrpSpPr>
              <p:grpSpPr bwMode="auto">
                <a:xfrm>
                  <a:off x="2061" y="1897"/>
                  <a:ext cx="1087" cy="1034"/>
                  <a:chOff x="2061" y="1897"/>
                  <a:chExt cx="1087" cy="1034"/>
                </a:xfrm>
              </p:grpSpPr>
              <p:sp>
                <p:nvSpPr>
                  <p:cNvPr id="530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2460" y="1897"/>
                    <a:ext cx="282" cy="103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EAEAEA">
                          <a:gamma/>
                          <a:shade val="66667"/>
                          <a:invGamma/>
                        </a:srgbClr>
                      </a:gs>
                      <a:gs pos="100000">
                        <a:srgbClr val="EAEAEA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100000" prstMaterial="legacyMatte">
                    <a:bevelT w="13500" h="13500" prst="angle"/>
                    <a:bevelB w="13500" h="13500" prst="angle"/>
                    <a:extrusionClr>
                      <a:srgbClr val="EAEAEA"/>
                    </a:extrusionClr>
                  </a:sp3d>
                  <a:extLst>
                    <a:ext uri="{91240B29-F687-4F45-9708-019B960494DF}">
                      <a14:hiddenLine xmlns:a14="http://schemas.microsoft.com/office/drawing/2010/main" w="9525" algn="ctr">
                        <a:noFill/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  <a:flatTx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31" name="Rectangle 25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493" y="1867"/>
                    <a:ext cx="223" cy="1087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EAEAEA"/>
                      </a:gs>
                      <a:gs pos="100000">
                        <a:srgbClr val="EAEAEA">
                          <a:gamma/>
                          <a:shade val="66667"/>
                          <a:invGamma/>
                        </a:srgbClr>
                      </a:gs>
                    </a:gsLst>
                    <a:lin ang="5400000" scaled="1"/>
                  </a:gradFill>
                  <a:ln w="6350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32" name="Line 25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2494" y="2411"/>
                    <a:ext cx="221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33" name="Freeform 258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2642" y="2426"/>
                    <a:ext cx="21" cy="22"/>
                  </a:xfrm>
                  <a:custGeom>
                    <a:avLst/>
                    <a:gdLst>
                      <a:gd name="T0" fmla="*/ 0 w 22"/>
                      <a:gd name="T1" fmla="*/ 10 h 22"/>
                      <a:gd name="T2" fmla="*/ 0 w 22"/>
                      <a:gd name="T3" fmla="*/ 10 h 22"/>
                      <a:gd name="T4" fmla="*/ 0 w 22"/>
                      <a:gd name="T5" fmla="*/ 6 h 22"/>
                      <a:gd name="T6" fmla="*/ 2 w 22"/>
                      <a:gd name="T7" fmla="*/ 2 h 22"/>
                      <a:gd name="T8" fmla="*/ 6 w 22"/>
                      <a:gd name="T9" fmla="*/ 0 h 22"/>
                      <a:gd name="T10" fmla="*/ 10 w 22"/>
                      <a:gd name="T11" fmla="*/ 0 h 22"/>
                      <a:gd name="T12" fmla="*/ 10 w 22"/>
                      <a:gd name="T13" fmla="*/ 0 h 22"/>
                      <a:gd name="T14" fmla="*/ 14 w 22"/>
                      <a:gd name="T15" fmla="*/ 0 h 22"/>
                      <a:gd name="T16" fmla="*/ 18 w 22"/>
                      <a:gd name="T17" fmla="*/ 2 h 22"/>
                      <a:gd name="T18" fmla="*/ 20 w 22"/>
                      <a:gd name="T19" fmla="*/ 6 h 22"/>
                      <a:gd name="T20" fmla="*/ 22 w 22"/>
                      <a:gd name="T21" fmla="*/ 10 h 22"/>
                      <a:gd name="T22" fmla="*/ 22 w 22"/>
                      <a:gd name="T23" fmla="*/ 10 h 22"/>
                      <a:gd name="T24" fmla="*/ 20 w 22"/>
                      <a:gd name="T25" fmla="*/ 14 h 22"/>
                      <a:gd name="T26" fmla="*/ 18 w 22"/>
                      <a:gd name="T27" fmla="*/ 18 h 22"/>
                      <a:gd name="T28" fmla="*/ 14 w 22"/>
                      <a:gd name="T29" fmla="*/ 20 h 22"/>
                      <a:gd name="T30" fmla="*/ 10 w 22"/>
                      <a:gd name="T31" fmla="*/ 22 h 22"/>
                      <a:gd name="T32" fmla="*/ 10 w 22"/>
                      <a:gd name="T33" fmla="*/ 22 h 22"/>
                      <a:gd name="T34" fmla="*/ 6 w 22"/>
                      <a:gd name="T35" fmla="*/ 20 h 22"/>
                      <a:gd name="T36" fmla="*/ 2 w 22"/>
                      <a:gd name="T37" fmla="*/ 18 h 22"/>
                      <a:gd name="T38" fmla="*/ 0 w 22"/>
                      <a:gd name="T39" fmla="*/ 14 h 22"/>
                      <a:gd name="T40" fmla="*/ 0 w 22"/>
                      <a:gd name="T41" fmla="*/ 10 h 22"/>
                      <a:gd name="T42" fmla="*/ 0 w 22"/>
                      <a:gd name="T43" fmla="*/ 1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2" h="22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0" y="6"/>
                        </a:lnTo>
                        <a:lnTo>
                          <a:pt x="2" y="2"/>
                        </a:lnTo>
                        <a:lnTo>
                          <a:pt x="6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4" y="0"/>
                        </a:lnTo>
                        <a:lnTo>
                          <a:pt x="18" y="2"/>
                        </a:lnTo>
                        <a:lnTo>
                          <a:pt x="20" y="6"/>
                        </a:lnTo>
                        <a:lnTo>
                          <a:pt x="22" y="10"/>
                        </a:lnTo>
                        <a:lnTo>
                          <a:pt x="22" y="10"/>
                        </a:lnTo>
                        <a:lnTo>
                          <a:pt x="20" y="14"/>
                        </a:lnTo>
                        <a:lnTo>
                          <a:pt x="18" y="18"/>
                        </a:lnTo>
                        <a:lnTo>
                          <a:pt x="14" y="20"/>
                        </a:lnTo>
                        <a:lnTo>
                          <a:pt x="10" y="22"/>
                        </a:lnTo>
                        <a:lnTo>
                          <a:pt x="10" y="22"/>
                        </a:lnTo>
                        <a:lnTo>
                          <a:pt x="6" y="20"/>
                        </a:lnTo>
                        <a:lnTo>
                          <a:pt x="2" y="18"/>
                        </a:lnTo>
                        <a:lnTo>
                          <a:pt x="0" y="14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34" name="Freeform 259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2643" y="2478"/>
                    <a:ext cx="19" cy="22"/>
                  </a:xfrm>
                  <a:custGeom>
                    <a:avLst/>
                    <a:gdLst>
                      <a:gd name="T0" fmla="*/ 0 w 22"/>
                      <a:gd name="T1" fmla="*/ 10 h 22"/>
                      <a:gd name="T2" fmla="*/ 0 w 22"/>
                      <a:gd name="T3" fmla="*/ 10 h 22"/>
                      <a:gd name="T4" fmla="*/ 0 w 22"/>
                      <a:gd name="T5" fmla="*/ 6 h 22"/>
                      <a:gd name="T6" fmla="*/ 2 w 22"/>
                      <a:gd name="T7" fmla="*/ 2 h 22"/>
                      <a:gd name="T8" fmla="*/ 6 w 22"/>
                      <a:gd name="T9" fmla="*/ 0 h 22"/>
                      <a:gd name="T10" fmla="*/ 10 w 22"/>
                      <a:gd name="T11" fmla="*/ 0 h 22"/>
                      <a:gd name="T12" fmla="*/ 10 w 22"/>
                      <a:gd name="T13" fmla="*/ 0 h 22"/>
                      <a:gd name="T14" fmla="*/ 14 w 22"/>
                      <a:gd name="T15" fmla="*/ 0 h 22"/>
                      <a:gd name="T16" fmla="*/ 18 w 22"/>
                      <a:gd name="T17" fmla="*/ 2 h 22"/>
                      <a:gd name="T18" fmla="*/ 20 w 22"/>
                      <a:gd name="T19" fmla="*/ 6 h 22"/>
                      <a:gd name="T20" fmla="*/ 22 w 22"/>
                      <a:gd name="T21" fmla="*/ 10 h 22"/>
                      <a:gd name="T22" fmla="*/ 22 w 22"/>
                      <a:gd name="T23" fmla="*/ 10 h 22"/>
                      <a:gd name="T24" fmla="*/ 20 w 22"/>
                      <a:gd name="T25" fmla="*/ 14 h 22"/>
                      <a:gd name="T26" fmla="*/ 18 w 22"/>
                      <a:gd name="T27" fmla="*/ 18 h 22"/>
                      <a:gd name="T28" fmla="*/ 14 w 22"/>
                      <a:gd name="T29" fmla="*/ 20 h 22"/>
                      <a:gd name="T30" fmla="*/ 10 w 22"/>
                      <a:gd name="T31" fmla="*/ 22 h 22"/>
                      <a:gd name="T32" fmla="*/ 10 w 22"/>
                      <a:gd name="T33" fmla="*/ 22 h 22"/>
                      <a:gd name="T34" fmla="*/ 6 w 22"/>
                      <a:gd name="T35" fmla="*/ 20 h 22"/>
                      <a:gd name="T36" fmla="*/ 2 w 22"/>
                      <a:gd name="T37" fmla="*/ 18 h 22"/>
                      <a:gd name="T38" fmla="*/ 0 w 22"/>
                      <a:gd name="T39" fmla="*/ 14 h 22"/>
                      <a:gd name="T40" fmla="*/ 0 w 22"/>
                      <a:gd name="T41" fmla="*/ 10 h 22"/>
                      <a:gd name="T42" fmla="*/ 0 w 22"/>
                      <a:gd name="T43" fmla="*/ 1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2" h="22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0" y="6"/>
                        </a:lnTo>
                        <a:lnTo>
                          <a:pt x="2" y="2"/>
                        </a:lnTo>
                        <a:lnTo>
                          <a:pt x="6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4" y="0"/>
                        </a:lnTo>
                        <a:lnTo>
                          <a:pt x="18" y="2"/>
                        </a:lnTo>
                        <a:lnTo>
                          <a:pt x="20" y="6"/>
                        </a:lnTo>
                        <a:lnTo>
                          <a:pt x="22" y="10"/>
                        </a:lnTo>
                        <a:lnTo>
                          <a:pt x="22" y="10"/>
                        </a:lnTo>
                        <a:lnTo>
                          <a:pt x="20" y="14"/>
                        </a:lnTo>
                        <a:lnTo>
                          <a:pt x="18" y="18"/>
                        </a:lnTo>
                        <a:lnTo>
                          <a:pt x="14" y="20"/>
                        </a:lnTo>
                        <a:lnTo>
                          <a:pt x="10" y="22"/>
                        </a:lnTo>
                        <a:lnTo>
                          <a:pt x="10" y="22"/>
                        </a:lnTo>
                        <a:lnTo>
                          <a:pt x="6" y="20"/>
                        </a:lnTo>
                        <a:lnTo>
                          <a:pt x="2" y="18"/>
                        </a:lnTo>
                        <a:lnTo>
                          <a:pt x="0" y="14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35" name="Freeform 260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2643" y="2321"/>
                    <a:ext cx="19" cy="22"/>
                  </a:xfrm>
                  <a:custGeom>
                    <a:avLst/>
                    <a:gdLst>
                      <a:gd name="T0" fmla="*/ 0 w 22"/>
                      <a:gd name="T1" fmla="*/ 10 h 22"/>
                      <a:gd name="T2" fmla="*/ 0 w 22"/>
                      <a:gd name="T3" fmla="*/ 10 h 22"/>
                      <a:gd name="T4" fmla="*/ 0 w 22"/>
                      <a:gd name="T5" fmla="*/ 6 h 22"/>
                      <a:gd name="T6" fmla="*/ 2 w 22"/>
                      <a:gd name="T7" fmla="*/ 2 h 22"/>
                      <a:gd name="T8" fmla="*/ 6 w 22"/>
                      <a:gd name="T9" fmla="*/ 0 h 22"/>
                      <a:gd name="T10" fmla="*/ 10 w 22"/>
                      <a:gd name="T11" fmla="*/ 0 h 22"/>
                      <a:gd name="T12" fmla="*/ 10 w 22"/>
                      <a:gd name="T13" fmla="*/ 0 h 22"/>
                      <a:gd name="T14" fmla="*/ 14 w 22"/>
                      <a:gd name="T15" fmla="*/ 0 h 22"/>
                      <a:gd name="T16" fmla="*/ 18 w 22"/>
                      <a:gd name="T17" fmla="*/ 2 h 22"/>
                      <a:gd name="T18" fmla="*/ 20 w 22"/>
                      <a:gd name="T19" fmla="*/ 6 h 22"/>
                      <a:gd name="T20" fmla="*/ 22 w 22"/>
                      <a:gd name="T21" fmla="*/ 10 h 22"/>
                      <a:gd name="T22" fmla="*/ 22 w 22"/>
                      <a:gd name="T23" fmla="*/ 10 h 22"/>
                      <a:gd name="T24" fmla="*/ 20 w 22"/>
                      <a:gd name="T25" fmla="*/ 14 h 22"/>
                      <a:gd name="T26" fmla="*/ 18 w 22"/>
                      <a:gd name="T27" fmla="*/ 18 h 22"/>
                      <a:gd name="T28" fmla="*/ 14 w 22"/>
                      <a:gd name="T29" fmla="*/ 20 h 22"/>
                      <a:gd name="T30" fmla="*/ 10 w 22"/>
                      <a:gd name="T31" fmla="*/ 22 h 22"/>
                      <a:gd name="T32" fmla="*/ 10 w 22"/>
                      <a:gd name="T33" fmla="*/ 22 h 22"/>
                      <a:gd name="T34" fmla="*/ 6 w 22"/>
                      <a:gd name="T35" fmla="*/ 20 h 22"/>
                      <a:gd name="T36" fmla="*/ 2 w 22"/>
                      <a:gd name="T37" fmla="*/ 18 h 22"/>
                      <a:gd name="T38" fmla="*/ 0 w 22"/>
                      <a:gd name="T39" fmla="*/ 14 h 22"/>
                      <a:gd name="T40" fmla="*/ 0 w 22"/>
                      <a:gd name="T41" fmla="*/ 10 h 22"/>
                      <a:gd name="T42" fmla="*/ 0 w 22"/>
                      <a:gd name="T43" fmla="*/ 1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2" h="22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0" y="6"/>
                        </a:lnTo>
                        <a:lnTo>
                          <a:pt x="2" y="2"/>
                        </a:lnTo>
                        <a:lnTo>
                          <a:pt x="6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4" y="0"/>
                        </a:lnTo>
                        <a:lnTo>
                          <a:pt x="18" y="2"/>
                        </a:lnTo>
                        <a:lnTo>
                          <a:pt x="20" y="6"/>
                        </a:lnTo>
                        <a:lnTo>
                          <a:pt x="22" y="10"/>
                        </a:lnTo>
                        <a:lnTo>
                          <a:pt x="22" y="10"/>
                        </a:lnTo>
                        <a:lnTo>
                          <a:pt x="20" y="14"/>
                        </a:lnTo>
                        <a:lnTo>
                          <a:pt x="18" y="18"/>
                        </a:lnTo>
                        <a:lnTo>
                          <a:pt x="14" y="20"/>
                        </a:lnTo>
                        <a:lnTo>
                          <a:pt x="10" y="22"/>
                        </a:lnTo>
                        <a:lnTo>
                          <a:pt x="10" y="22"/>
                        </a:lnTo>
                        <a:lnTo>
                          <a:pt x="6" y="20"/>
                        </a:lnTo>
                        <a:lnTo>
                          <a:pt x="2" y="18"/>
                        </a:lnTo>
                        <a:lnTo>
                          <a:pt x="0" y="14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36" name="Freeform 261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2643" y="2372"/>
                    <a:ext cx="20" cy="22"/>
                  </a:xfrm>
                  <a:custGeom>
                    <a:avLst/>
                    <a:gdLst>
                      <a:gd name="T0" fmla="*/ 0 w 22"/>
                      <a:gd name="T1" fmla="*/ 10 h 22"/>
                      <a:gd name="T2" fmla="*/ 0 w 22"/>
                      <a:gd name="T3" fmla="*/ 10 h 22"/>
                      <a:gd name="T4" fmla="*/ 0 w 22"/>
                      <a:gd name="T5" fmla="*/ 6 h 22"/>
                      <a:gd name="T6" fmla="*/ 2 w 22"/>
                      <a:gd name="T7" fmla="*/ 2 h 22"/>
                      <a:gd name="T8" fmla="*/ 6 w 22"/>
                      <a:gd name="T9" fmla="*/ 0 h 22"/>
                      <a:gd name="T10" fmla="*/ 10 w 22"/>
                      <a:gd name="T11" fmla="*/ 0 h 22"/>
                      <a:gd name="T12" fmla="*/ 10 w 22"/>
                      <a:gd name="T13" fmla="*/ 0 h 22"/>
                      <a:gd name="T14" fmla="*/ 14 w 22"/>
                      <a:gd name="T15" fmla="*/ 0 h 22"/>
                      <a:gd name="T16" fmla="*/ 18 w 22"/>
                      <a:gd name="T17" fmla="*/ 2 h 22"/>
                      <a:gd name="T18" fmla="*/ 20 w 22"/>
                      <a:gd name="T19" fmla="*/ 6 h 22"/>
                      <a:gd name="T20" fmla="*/ 22 w 22"/>
                      <a:gd name="T21" fmla="*/ 10 h 22"/>
                      <a:gd name="T22" fmla="*/ 22 w 22"/>
                      <a:gd name="T23" fmla="*/ 10 h 22"/>
                      <a:gd name="T24" fmla="*/ 20 w 22"/>
                      <a:gd name="T25" fmla="*/ 14 h 22"/>
                      <a:gd name="T26" fmla="*/ 18 w 22"/>
                      <a:gd name="T27" fmla="*/ 18 h 22"/>
                      <a:gd name="T28" fmla="*/ 14 w 22"/>
                      <a:gd name="T29" fmla="*/ 20 h 22"/>
                      <a:gd name="T30" fmla="*/ 10 w 22"/>
                      <a:gd name="T31" fmla="*/ 22 h 22"/>
                      <a:gd name="T32" fmla="*/ 10 w 22"/>
                      <a:gd name="T33" fmla="*/ 22 h 22"/>
                      <a:gd name="T34" fmla="*/ 6 w 22"/>
                      <a:gd name="T35" fmla="*/ 20 h 22"/>
                      <a:gd name="T36" fmla="*/ 2 w 22"/>
                      <a:gd name="T37" fmla="*/ 18 h 22"/>
                      <a:gd name="T38" fmla="*/ 0 w 22"/>
                      <a:gd name="T39" fmla="*/ 14 h 22"/>
                      <a:gd name="T40" fmla="*/ 0 w 22"/>
                      <a:gd name="T41" fmla="*/ 10 h 22"/>
                      <a:gd name="T42" fmla="*/ 0 w 22"/>
                      <a:gd name="T43" fmla="*/ 1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2" h="22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0" y="6"/>
                        </a:lnTo>
                        <a:lnTo>
                          <a:pt x="2" y="2"/>
                        </a:lnTo>
                        <a:lnTo>
                          <a:pt x="6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4" y="0"/>
                        </a:lnTo>
                        <a:lnTo>
                          <a:pt x="18" y="2"/>
                        </a:lnTo>
                        <a:lnTo>
                          <a:pt x="20" y="6"/>
                        </a:lnTo>
                        <a:lnTo>
                          <a:pt x="22" y="10"/>
                        </a:lnTo>
                        <a:lnTo>
                          <a:pt x="22" y="10"/>
                        </a:lnTo>
                        <a:lnTo>
                          <a:pt x="20" y="14"/>
                        </a:lnTo>
                        <a:lnTo>
                          <a:pt x="18" y="18"/>
                        </a:lnTo>
                        <a:lnTo>
                          <a:pt x="14" y="20"/>
                        </a:lnTo>
                        <a:lnTo>
                          <a:pt x="10" y="22"/>
                        </a:lnTo>
                        <a:lnTo>
                          <a:pt x="10" y="22"/>
                        </a:lnTo>
                        <a:lnTo>
                          <a:pt x="6" y="20"/>
                        </a:lnTo>
                        <a:lnTo>
                          <a:pt x="2" y="18"/>
                        </a:lnTo>
                        <a:lnTo>
                          <a:pt x="0" y="14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37" name="Freeform 262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2542" y="2426"/>
                    <a:ext cx="21" cy="22"/>
                  </a:xfrm>
                  <a:custGeom>
                    <a:avLst/>
                    <a:gdLst>
                      <a:gd name="T0" fmla="*/ 0 w 22"/>
                      <a:gd name="T1" fmla="*/ 10 h 22"/>
                      <a:gd name="T2" fmla="*/ 0 w 22"/>
                      <a:gd name="T3" fmla="*/ 10 h 22"/>
                      <a:gd name="T4" fmla="*/ 0 w 22"/>
                      <a:gd name="T5" fmla="*/ 6 h 22"/>
                      <a:gd name="T6" fmla="*/ 2 w 22"/>
                      <a:gd name="T7" fmla="*/ 2 h 22"/>
                      <a:gd name="T8" fmla="*/ 6 w 22"/>
                      <a:gd name="T9" fmla="*/ 0 h 22"/>
                      <a:gd name="T10" fmla="*/ 10 w 22"/>
                      <a:gd name="T11" fmla="*/ 0 h 22"/>
                      <a:gd name="T12" fmla="*/ 10 w 22"/>
                      <a:gd name="T13" fmla="*/ 0 h 22"/>
                      <a:gd name="T14" fmla="*/ 14 w 22"/>
                      <a:gd name="T15" fmla="*/ 0 h 22"/>
                      <a:gd name="T16" fmla="*/ 18 w 22"/>
                      <a:gd name="T17" fmla="*/ 2 h 22"/>
                      <a:gd name="T18" fmla="*/ 20 w 22"/>
                      <a:gd name="T19" fmla="*/ 6 h 22"/>
                      <a:gd name="T20" fmla="*/ 22 w 22"/>
                      <a:gd name="T21" fmla="*/ 10 h 22"/>
                      <a:gd name="T22" fmla="*/ 22 w 22"/>
                      <a:gd name="T23" fmla="*/ 10 h 22"/>
                      <a:gd name="T24" fmla="*/ 20 w 22"/>
                      <a:gd name="T25" fmla="*/ 14 h 22"/>
                      <a:gd name="T26" fmla="*/ 18 w 22"/>
                      <a:gd name="T27" fmla="*/ 18 h 22"/>
                      <a:gd name="T28" fmla="*/ 14 w 22"/>
                      <a:gd name="T29" fmla="*/ 20 h 22"/>
                      <a:gd name="T30" fmla="*/ 10 w 22"/>
                      <a:gd name="T31" fmla="*/ 22 h 22"/>
                      <a:gd name="T32" fmla="*/ 10 w 22"/>
                      <a:gd name="T33" fmla="*/ 22 h 22"/>
                      <a:gd name="T34" fmla="*/ 6 w 22"/>
                      <a:gd name="T35" fmla="*/ 20 h 22"/>
                      <a:gd name="T36" fmla="*/ 2 w 22"/>
                      <a:gd name="T37" fmla="*/ 18 h 22"/>
                      <a:gd name="T38" fmla="*/ 0 w 22"/>
                      <a:gd name="T39" fmla="*/ 14 h 22"/>
                      <a:gd name="T40" fmla="*/ 0 w 22"/>
                      <a:gd name="T41" fmla="*/ 10 h 22"/>
                      <a:gd name="T42" fmla="*/ 0 w 22"/>
                      <a:gd name="T43" fmla="*/ 1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2" h="22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0" y="6"/>
                        </a:lnTo>
                        <a:lnTo>
                          <a:pt x="2" y="2"/>
                        </a:lnTo>
                        <a:lnTo>
                          <a:pt x="6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4" y="0"/>
                        </a:lnTo>
                        <a:lnTo>
                          <a:pt x="18" y="2"/>
                        </a:lnTo>
                        <a:lnTo>
                          <a:pt x="20" y="6"/>
                        </a:lnTo>
                        <a:lnTo>
                          <a:pt x="22" y="10"/>
                        </a:lnTo>
                        <a:lnTo>
                          <a:pt x="22" y="10"/>
                        </a:lnTo>
                        <a:lnTo>
                          <a:pt x="20" y="14"/>
                        </a:lnTo>
                        <a:lnTo>
                          <a:pt x="18" y="18"/>
                        </a:lnTo>
                        <a:lnTo>
                          <a:pt x="14" y="20"/>
                        </a:lnTo>
                        <a:lnTo>
                          <a:pt x="10" y="22"/>
                        </a:lnTo>
                        <a:lnTo>
                          <a:pt x="10" y="22"/>
                        </a:lnTo>
                        <a:lnTo>
                          <a:pt x="6" y="20"/>
                        </a:lnTo>
                        <a:lnTo>
                          <a:pt x="2" y="18"/>
                        </a:lnTo>
                        <a:lnTo>
                          <a:pt x="0" y="14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38" name="Freeform 263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2543" y="2478"/>
                    <a:ext cx="19" cy="22"/>
                  </a:xfrm>
                  <a:custGeom>
                    <a:avLst/>
                    <a:gdLst>
                      <a:gd name="T0" fmla="*/ 0 w 22"/>
                      <a:gd name="T1" fmla="*/ 10 h 22"/>
                      <a:gd name="T2" fmla="*/ 0 w 22"/>
                      <a:gd name="T3" fmla="*/ 10 h 22"/>
                      <a:gd name="T4" fmla="*/ 0 w 22"/>
                      <a:gd name="T5" fmla="*/ 6 h 22"/>
                      <a:gd name="T6" fmla="*/ 2 w 22"/>
                      <a:gd name="T7" fmla="*/ 2 h 22"/>
                      <a:gd name="T8" fmla="*/ 6 w 22"/>
                      <a:gd name="T9" fmla="*/ 0 h 22"/>
                      <a:gd name="T10" fmla="*/ 10 w 22"/>
                      <a:gd name="T11" fmla="*/ 0 h 22"/>
                      <a:gd name="T12" fmla="*/ 10 w 22"/>
                      <a:gd name="T13" fmla="*/ 0 h 22"/>
                      <a:gd name="T14" fmla="*/ 14 w 22"/>
                      <a:gd name="T15" fmla="*/ 0 h 22"/>
                      <a:gd name="T16" fmla="*/ 18 w 22"/>
                      <a:gd name="T17" fmla="*/ 2 h 22"/>
                      <a:gd name="T18" fmla="*/ 20 w 22"/>
                      <a:gd name="T19" fmla="*/ 6 h 22"/>
                      <a:gd name="T20" fmla="*/ 22 w 22"/>
                      <a:gd name="T21" fmla="*/ 10 h 22"/>
                      <a:gd name="T22" fmla="*/ 22 w 22"/>
                      <a:gd name="T23" fmla="*/ 10 h 22"/>
                      <a:gd name="T24" fmla="*/ 20 w 22"/>
                      <a:gd name="T25" fmla="*/ 14 h 22"/>
                      <a:gd name="T26" fmla="*/ 18 w 22"/>
                      <a:gd name="T27" fmla="*/ 18 h 22"/>
                      <a:gd name="T28" fmla="*/ 14 w 22"/>
                      <a:gd name="T29" fmla="*/ 20 h 22"/>
                      <a:gd name="T30" fmla="*/ 10 w 22"/>
                      <a:gd name="T31" fmla="*/ 22 h 22"/>
                      <a:gd name="T32" fmla="*/ 10 w 22"/>
                      <a:gd name="T33" fmla="*/ 22 h 22"/>
                      <a:gd name="T34" fmla="*/ 6 w 22"/>
                      <a:gd name="T35" fmla="*/ 20 h 22"/>
                      <a:gd name="T36" fmla="*/ 2 w 22"/>
                      <a:gd name="T37" fmla="*/ 18 h 22"/>
                      <a:gd name="T38" fmla="*/ 0 w 22"/>
                      <a:gd name="T39" fmla="*/ 14 h 22"/>
                      <a:gd name="T40" fmla="*/ 0 w 22"/>
                      <a:gd name="T41" fmla="*/ 10 h 22"/>
                      <a:gd name="T42" fmla="*/ 0 w 22"/>
                      <a:gd name="T43" fmla="*/ 1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2" h="22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0" y="6"/>
                        </a:lnTo>
                        <a:lnTo>
                          <a:pt x="2" y="2"/>
                        </a:lnTo>
                        <a:lnTo>
                          <a:pt x="6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4" y="0"/>
                        </a:lnTo>
                        <a:lnTo>
                          <a:pt x="18" y="2"/>
                        </a:lnTo>
                        <a:lnTo>
                          <a:pt x="20" y="6"/>
                        </a:lnTo>
                        <a:lnTo>
                          <a:pt x="22" y="10"/>
                        </a:lnTo>
                        <a:lnTo>
                          <a:pt x="22" y="10"/>
                        </a:lnTo>
                        <a:lnTo>
                          <a:pt x="20" y="14"/>
                        </a:lnTo>
                        <a:lnTo>
                          <a:pt x="18" y="18"/>
                        </a:lnTo>
                        <a:lnTo>
                          <a:pt x="14" y="20"/>
                        </a:lnTo>
                        <a:lnTo>
                          <a:pt x="10" y="22"/>
                        </a:lnTo>
                        <a:lnTo>
                          <a:pt x="10" y="22"/>
                        </a:lnTo>
                        <a:lnTo>
                          <a:pt x="6" y="20"/>
                        </a:lnTo>
                        <a:lnTo>
                          <a:pt x="2" y="18"/>
                        </a:lnTo>
                        <a:lnTo>
                          <a:pt x="0" y="14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39" name="Freeform 264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2543" y="2321"/>
                    <a:ext cx="19" cy="22"/>
                  </a:xfrm>
                  <a:custGeom>
                    <a:avLst/>
                    <a:gdLst>
                      <a:gd name="T0" fmla="*/ 0 w 22"/>
                      <a:gd name="T1" fmla="*/ 10 h 22"/>
                      <a:gd name="T2" fmla="*/ 0 w 22"/>
                      <a:gd name="T3" fmla="*/ 10 h 22"/>
                      <a:gd name="T4" fmla="*/ 0 w 22"/>
                      <a:gd name="T5" fmla="*/ 6 h 22"/>
                      <a:gd name="T6" fmla="*/ 2 w 22"/>
                      <a:gd name="T7" fmla="*/ 2 h 22"/>
                      <a:gd name="T8" fmla="*/ 6 w 22"/>
                      <a:gd name="T9" fmla="*/ 0 h 22"/>
                      <a:gd name="T10" fmla="*/ 10 w 22"/>
                      <a:gd name="T11" fmla="*/ 0 h 22"/>
                      <a:gd name="T12" fmla="*/ 10 w 22"/>
                      <a:gd name="T13" fmla="*/ 0 h 22"/>
                      <a:gd name="T14" fmla="*/ 14 w 22"/>
                      <a:gd name="T15" fmla="*/ 0 h 22"/>
                      <a:gd name="T16" fmla="*/ 18 w 22"/>
                      <a:gd name="T17" fmla="*/ 2 h 22"/>
                      <a:gd name="T18" fmla="*/ 20 w 22"/>
                      <a:gd name="T19" fmla="*/ 6 h 22"/>
                      <a:gd name="T20" fmla="*/ 22 w 22"/>
                      <a:gd name="T21" fmla="*/ 10 h 22"/>
                      <a:gd name="T22" fmla="*/ 22 w 22"/>
                      <a:gd name="T23" fmla="*/ 10 h 22"/>
                      <a:gd name="T24" fmla="*/ 20 w 22"/>
                      <a:gd name="T25" fmla="*/ 14 h 22"/>
                      <a:gd name="T26" fmla="*/ 18 w 22"/>
                      <a:gd name="T27" fmla="*/ 18 h 22"/>
                      <a:gd name="T28" fmla="*/ 14 w 22"/>
                      <a:gd name="T29" fmla="*/ 20 h 22"/>
                      <a:gd name="T30" fmla="*/ 10 w 22"/>
                      <a:gd name="T31" fmla="*/ 22 h 22"/>
                      <a:gd name="T32" fmla="*/ 10 w 22"/>
                      <a:gd name="T33" fmla="*/ 22 h 22"/>
                      <a:gd name="T34" fmla="*/ 6 w 22"/>
                      <a:gd name="T35" fmla="*/ 20 h 22"/>
                      <a:gd name="T36" fmla="*/ 2 w 22"/>
                      <a:gd name="T37" fmla="*/ 18 h 22"/>
                      <a:gd name="T38" fmla="*/ 0 w 22"/>
                      <a:gd name="T39" fmla="*/ 14 h 22"/>
                      <a:gd name="T40" fmla="*/ 0 w 22"/>
                      <a:gd name="T41" fmla="*/ 10 h 22"/>
                      <a:gd name="T42" fmla="*/ 0 w 22"/>
                      <a:gd name="T43" fmla="*/ 1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2" h="22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0" y="6"/>
                        </a:lnTo>
                        <a:lnTo>
                          <a:pt x="2" y="2"/>
                        </a:lnTo>
                        <a:lnTo>
                          <a:pt x="6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4" y="0"/>
                        </a:lnTo>
                        <a:lnTo>
                          <a:pt x="18" y="2"/>
                        </a:lnTo>
                        <a:lnTo>
                          <a:pt x="20" y="6"/>
                        </a:lnTo>
                        <a:lnTo>
                          <a:pt x="22" y="10"/>
                        </a:lnTo>
                        <a:lnTo>
                          <a:pt x="22" y="10"/>
                        </a:lnTo>
                        <a:lnTo>
                          <a:pt x="20" y="14"/>
                        </a:lnTo>
                        <a:lnTo>
                          <a:pt x="18" y="18"/>
                        </a:lnTo>
                        <a:lnTo>
                          <a:pt x="14" y="20"/>
                        </a:lnTo>
                        <a:lnTo>
                          <a:pt x="10" y="22"/>
                        </a:lnTo>
                        <a:lnTo>
                          <a:pt x="10" y="22"/>
                        </a:lnTo>
                        <a:lnTo>
                          <a:pt x="6" y="20"/>
                        </a:lnTo>
                        <a:lnTo>
                          <a:pt x="2" y="18"/>
                        </a:lnTo>
                        <a:lnTo>
                          <a:pt x="0" y="14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40" name="Freeform 265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2543" y="2372"/>
                    <a:ext cx="20" cy="22"/>
                  </a:xfrm>
                  <a:custGeom>
                    <a:avLst/>
                    <a:gdLst>
                      <a:gd name="T0" fmla="*/ 0 w 22"/>
                      <a:gd name="T1" fmla="*/ 10 h 22"/>
                      <a:gd name="T2" fmla="*/ 0 w 22"/>
                      <a:gd name="T3" fmla="*/ 10 h 22"/>
                      <a:gd name="T4" fmla="*/ 0 w 22"/>
                      <a:gd name="T5" fmla="*/ 6 h 22"/>
                      <a:gd name="T6" fmla="*/ 2 w 22"/>
                      <a:gd name="T7" fmla="*/ 2 h 22"/>
                      <a:gd name="T8" fmla="*/ 6 w 22"/>
                      <a:gd name="T9" fmla="*/ 0 h 22"/>
                      <a:gd name="T10" fmla="*/ 10 w 22"/>
                      <a:gd name="T11" fmla="*/ 0 h 22"/>
                      <a:gd name="T12" fmla="*/ 10 w 22"/>
                      <a:gd name="T13" fmla="*/ 0 h 22"/>
                      <a:gd name="T14" fmla="*/ 14 w 22"/>
                      <a:gd name="T15" fmla="*/ 0 h 22"/>
                      <a:gd name="T16" fmla="*/ 18 w 22"/>
                      <a:gd name="T17" fmla="*/ 2 h 22"/>
                      <a:gd name="T18" fmla="*/ 20 w 22"/>
                      <a:gd name="T19" fmla="*/ 6 h 22"/>
                      <a:gd name="T20" fmla="*/ 22 w 22"/>
                      <a:gd name="T21" fmla="*/ 10 h 22"/>
                      <a:gd name="T22" fmla="*/ 22 w 22"/>
                      <a:gd name="T23" fmla="*/ 10 h 22"/>
                      <a:gd name="T24" fmla="*/ 20 w 22"/>
                      <a:gd name="T25" fmla="*/ 14 h 22"/>
                      <a:gd name="T26" fmla="*/ 18 w 22"/>
                      <a:gd name="T27" fmla="*/ 18 h 22"/>
                      <a:gd name="T28" fmla="*/ 14 w 22"/>
                      <a:gd name="T29" fmla="*/ 20 h 22"/>
                      <a:gd name="T30" fmla="*/ 10 w 22"/>
                      <a:gd name="T31" fmla="*/ 22 h 22"/>
                      <a:gd name="T32" fmla="*/ 10 w 22"/>
                      <a:gd name="T33" fmla="*/ 22 h 22"/>
                      <a:gd name="T34" fmla="*/ 6 w 22"/>
                      <a:gd name="T35" fmla="*/ 20 h 22"/>
                      <a:gd name="T36" fmla="*/ 2 w 22"/>
                      <a:gd name="T37" fmla="*/ 18 h 22"/>
                      <a:gd name="T38" fmla="*/ 0 w 22"/>
                      <a:gd name="T39" fmla="*/ 14 h 22"/>
                      <a:gd name="T40" fmla="*/ 0 w 22"/>
                      <a:gd name="T41" fmla="*/ 10 h 22"/>
                      <a:gd name="T42" fmla="*/ 0 w 22"/>
                      <a:gd name="T43" fmla="*/ 1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2" h="22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0" y="6"/>
                        </a:lnTo>
                        <a:lnTo>
                          <a:pt x="2" y="2"/>
                        </a:lnTo>
                        <a:lnTo>
                          <a:pt x="6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4" y="0"/>
                        </a:lnTo>
                        <a:lnTo>
                          <a:pt x="18" y="2"/>
                        </a:lnTo>
                        <a:lnTo>
                          <a:pt x="20" y="6"/>
                        </a:lnTo>
                        <a:lnTo>
                          <a:pt x="22" y="10"/>
                        </a:lnTo>
                        <a:lnTo>
                          <a:pt x="22" y="10"/>
                        </a:lnTo>
                        <a:lnTo>
                          <a:pt x="20" y="14"/>
                        </a:lnTo>
                        <a:lnTo>
                          <a:pt x="18" y="18"/>
                        </a:lnTo>
                        <a:lnTo>
                          <a:pt x="14" y="20"/>
                        </a:lnTo>
                        <a:lnTo>
                          <a:pt x="10" y="22"/>
                        </a:lnTo>
                        <a:lnTo>
                          <a:pt x="10" y="22"/>
                        </a:lnTo>
                        <a:lnTo>
                          <a:pt x="6" y="20"/>
                        </a:lnTo>
                        <a:lnTo>
                          <a:pt x="2" y="18"/>
                        </a:lnTo>
                        <a:lnTo>
                          <a:pt x="0" y="14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525" name="AutoShape 266"/>
                <p:cNvSpPr>
                  <a:spLocks noChangeArrowheads="1"/>
                </p:cNvSpPr>
                <p:nvPr/>
              </p:nvSpPr>
              <p:spPr bwMode="auto">
                <a:xfrm>
                  <a:off x="2380" y="2203"/>
                  <a:ext cx="454" cy="410"/>
                </a:xfrm>
                <a:custGeom>
                  <a:avLst/>
                  <a:gdLst>
                    <a:gd name="G0" fmla="+- 926 0 0"/>
                    <a:gd name="G1" fmla="+- 21600 0 926"/>
                    <a:gd name="G2" fmla="+- 21600 0 926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926" y="10800"/>
                      </a:moveTo>
                      <a:cubicBezTo>
                        <a:pt x="926" y="16253"/>
                        <a:pt x="5347" y="20674"/>
                        <a:pt x="10800" y="20674"/>
                      </a:cubicBezTo>
                      <a:cubicBezTo>
                        <a:pt x="16253" y="20674"/>
                        <a:pt x="20674" y="16253"/>
                        <a:pt x="20674" y="10800"/>
                      </a:cubicBezTo>
                      <a:cubicBezTo>
                        <a:pt x="20674" y="5347"/>
                        <a:pt x="16253" y="926"/>
                        <a:pt x="10800" y="926"/>
                      </a:cubicBezTo>
                      <a:cubicBezTo>
                        <a:pt x="5347" y="926"/>
                        <a:pt x="926" y="5347"/>
                        <a:pt x="926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DDDDDD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round/>
                  <a:headEnd/>
                  <a:tailEnd/>
                </a:ln>
                <a:effectLst/>
                <a:scene3d>
                  <a:camera prst="legacyObliqueTopRight"/>
                  <a:lightRig rig="legacyFlat1" dir="t"/>
                </a:scene3d>
                <a:sp3d extrusionH="36500" prstMaterial="legacyPlastic">
                  <a:bevelT w="13500" h="13500" prst="angle"/>
                  <a:bevelB w="13500" h="13500" prst="angle"/>
                  <a:extrusionClr>
                    <a:srgbClr val="DDDDDD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6" name="Line 267"/>
                <p:cNvSpPr>
                  <a:spLocks noChangeShapeType="1"/>
                </p:cNvSpPr>
                <p:nvPr/>
              </p:nvSpPr>
              <p:spPr bwMode="auto">
                <a:xfrm>
                  <a:off x="2250" y="2239"/>
                  <a:ext cx="138" cy="7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7" name="Line 268"/>
                <p:cNvSpPr>
                  <a:spLocks noChangeShapeType="1"/>
                </p:cNvSpPr>
                <p:nvPr/>
              </p:nvSpPr>
              <p:spPr bwMode="auto">
                <a:xfrm flipH="1">
                  <a:off x="2243" y="2318"/>
                  <a:ext cx="151" cy="69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8" name="Oval 269"/>
                <p:cNvSpPr>
                  <a:spLocks noChangeArrowheads="1"/>
                </p:cNvSpPr>
                <p:nvPr/>
              </p:nvSpPr>
              <p:spPr bwMode="auto">
                <a:xfrm>
                  <a:off x="2220" y="2351"/>
                  <a:ext cx="56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C4C4C"/>
                    </a:gs>
                    <a:gs pos="50000">
                      <a:srgbClr val="4C4C4C">
                        <a:gamma/>
                        <a:shade val="46275"/>
                        <a:invGamma/>
                      </a:srgbClr>
                    </a:gs>
                    <a:gs pos="100000">
                      <a:srgbClr val="4C4C4C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9" name="Oval 270"/>
                <p:cNvSpPr>
                  <a:spLocks noChangeArrowheads="1"/>
                </p:cNvSpPr>
                <p:nvPr/>
              </p:nvSpPr>
              <p:spPr bwMode="auto">
                <a:xfrm>
                  <a:off x="2234" y="2365"/>
                  <a:ext cx="28" cy="2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23" name="Rectangle 273"/>
              <p:cNvSpPr>
                <a:spLocks noChangeArrowheads="1"/>
              </p:cNvSpPr>
              <p:nvPr/>
            </p:nvSpPr>
            <p:spPr bwMode="auto">
              <a:xfrm>
                <a:off x="841" y="2947"/>
                <a:ext cx="455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Reporting</a:t>
                </a:r>
              </a:p>
            </p:txBody>
          </p:sp>
        </p:grpSp>
      </p:grpSp>
      <p:pic>
        <p:nvPicPr>
          <p:cNvPr id="602" name="Picture 2" descr="D:\#EUC Practice\Graphics\security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37" y="5320224"/>
            <a:ext cx="437918" cy="43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#EUC Practice\Graphics\data-center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902" y="5467718"/>
            <a:ext cx="840066" cy="51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" name="Rectangle 403"/>
          <p:cNvSpPr>
            <a:spLocks noChangeArrowheads="1"/>
          </p:cNvSpPr>
          <p:nvPr/>
        </p:nvSpPr>
        <p:spPr bwMode="auto">
          <a:xfrm>
            <a:off x="6830494" y="3491435"/>
            <a:ext cx="21034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15888" indent="-115888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GB" sz="1200" kern="0" dirty="0">
                <a:solidFill>
                  <a:sysClr val="windowText" lastClr="000000"/>
                </a:solidFill>
              </a:rPr>
              <a:t>Messaging Service</a:t>
            </a:r>
          </a:p>
          <a:p>
            <a:pPr marL="115888" indent="-115888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GB" sz="1200" kern="0" dirty="0">
                <a:solidFill>
                  <a:sysClr val="windowText" lastClr="000000"/>
                </a:solidFill>
              </a:rPr>
              <a:t>Server Monitoring</a:t>
            </a:r>
          </a:p>
          <a:p>
            <a:pPr marL="115888" indent="-115888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GB" sz="1200" kern="0" dirty="0">
                <a:solidFill>
                  <a:sysClr val="windowText" lastClr="000000"/>
                </a:solidFill>
              </a:rPr>
              <a:t>Network Monitoring</a:t>
            </a:r>
          </a:p>
          <a:p>
            <a:pPr marL="115888" indent="-115888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GB" sz="1200" kern="0" dirty="0">
                <a:solidFill>
                  <a:sysClr val="windowText" lastClr="000000"/>
                </a:solidFill>
              </a:rPr>
              <a:t>Database Monitoring</a:t>
            </a:r>
          </a:p>
          <a:p>
            <a:pPr marL="115888" indent="-115888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GB" sz="1200" kern="0" dirty="0">
                <a:solidFill>
                  <a:sysClr val="windowText" lastClr="000000"/>
                </a:solidFill>
              </a:rPr>
              <a:t>Storage </a:t>
            </a:r>
            <a:r>
              <a:rPr lang="en-GB" sz="1200" kern="0" dirty="0" smtClean="0">
                <a:solidFill>
                  <a:sysClr val="windowText" lastClr="000000"/>
                </a:solidFill>
              </a:rPr>
              <a:t>Management</a:t>
            </a:r>
            <a:endParaRPr lang="en-GB" sz="1200" kern="0" dirty="0">
              <a:solidFill>
                <a:sysClr val="windowText" lastClr="000000"/>
              </a:solidFill>
            </a:endParaRPr>
          </a:p>
        </p:txBody>
      </p:sp>
      <p:pic>
        <p:nvPicPr>
          <p:cNvPr id="3077" name="Picture 5" descr="D:\#EUC Practice\Graphics\ondeman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301" y="3686118"/>
            <a:ext cx="583096" cy="71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zensar\Desktop\untitle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271" y="5367494"/>
            <a:ext cx="796773" cy="59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8" name="Freeform 417"/>
          <p:cNvSpPr>
            <a:spLocks noChangeAspect="1"/>
          </p:cNvSpPr>
          <p:nvPr/>
        </p:nvSpPr>
        <p:spPr bwMode="auto">
          <a:xfrm>
            <a:off x="3166415" y="3086942"/>
            <a:ext cx="2670953" cy="1436426"/>
          </a:xfrm>
          <a:custGeom>
            <a:avLst/>
            <a:gdLst>
              <a:gd name="T0" fmla="*/ 758 w 1051"/>
              <a:gd name="T1" fmla="*/ 68 h 514"/>
              <a:gd name="T2" fmla="*/ 851 w 1051"/>
              <a:gd name="T3" fmla="*/ 92 h 514"/>
              <a:gd name="T4" fmla="*/ 890 w 1051"/>
              <a:gd name="T5" fmla="*/ 116 h 514"/>
              <a:gd name="T6" fmla="*/ 903 w 1051"/>
              <a:gd name="T7" fmla="*/ 136 h 514"/>
              <a:gd name="T8" fmla="*/ 902 w 1051"/>
              <a:gd name="T9" fmla="*/ 155 h 514"/>
              <a:gd name="T10" fmla="*/ 929 w 1051"/>
              <a:gd name="T11" fmla="*/ 173 h 514"/>
              <a:gd name="T12" fmla="*/ 1008 w 1051"/>
              <a:gd name="T13" fmla="*/ 216 h 514"/>
              <a:gd name="T14" fmla="*/ 1034 w 1051"/>
              <a:gd name="T15" fmla="*/ 243 h 514"/>
              <a:gd name="T16" fmla="*/ 1049 w 1051"/>
              <a:gd name="T17" fmla="*/ 271 h 514"/>
              <a:gd name="T18" fmla="*/ 1051 w 1051"/>
              <a:gd name="T19" fmla="*/ 294 h 514"/>
              <a:gd name="T20" fmla="*/ 1042 w 1051"/>
              <a:gd name="T21" fmla="*/ 329 h 514"/>
              <a:gd name="T22" fmla="*/ 1019 w 1051"/>
              <a:gd name="T23" fmla="*/ 363 h 514"/>
              <a:gd name="T24" fmla="*/ 980 w 1051"/>
              <a:gd name="T25" fmla="*/ 390 h 514"/>
              <a:gd name="T26" fmla="*/ 930 w 1051"/>
              <a:gd name="T27" fmla="*/ 412 h 514"/>
              <a:gd name="T28" fmla="*/ 871 w 1051"/>
              <a:gd name="T29" fmla="*/ 427 h 514"/>
              <a:gd name="T30" fmla="*/ 844 w 1051"/>
              <a:gd name="T31" fmla="*/ 438 h 514"/>
              <a:gd name="T32" fmla="*/ 800 w 1051"/>
              <a:gd name="T33" fmla="*/ 466 h 514"/>
              <a:gd name="T34" fmla="*/ 712 w 1051"/>
              <a:gd name="T35" fmla="*/ 488 h 514"/>
              <a:gd name="T36" fmla="*/ 641 w 1051"/>
              <a:gd name="T37" fmla="*/ 493 h 514"/>
              <a:gd name="T38" fmla="*/ 566 w 1051"/>
              <a:gd name="T39" fmla="*/ 488 h 514"/>
              <a:gd name="T40" fmla="*/ 456 w 1051"/>
              <a:gd name="T41" fmla="*/ 512 h 514"/>
              <a:gd name="T42" fmla="*/ 368 w 1051"/>
              <a:gd name="T43" fmla="*/ 512 h 514"/>
              <a:gd name="T44" fmla="*/ 259 w 1051"/>
              <a:gd name="T45" fmla="*/ 490 h 514"/>
              <a:gd name="T46" fmla="*/ 222 w 1051"/>
              <a:gd name="T47" fmla="*/ 470 h 514"/>
              <a:gd name="T48" fmla="*/ 200 w 1051"/>
              <a:gd name="T49" fmla="*/ 448 h 514"/>
              <a:gd name="T50" fmla="*/ 195 w 1051"/>
              <a:gd name="T51" fmla="*/ 431 h 514"/>
              <a:gd name="T52" fmla="*/ 117 w 1051"/>
              <a:gd name="T53" fmla="*/ 412 h 514"/>
              <a:gd name="T54" fmla="*/ 70 w 1051"/>
              <a:gd name="T55" fmla="*/ 388 h 514"/>
              <a:gd name="T56" fmla="*/ 32 w 1051"/>
              <a:gd name="T57" fmla="*/ 361 h 514"/>
              <a:gd name="T58" fmla="*/ 9 w 1051"/>
              <a:gd name="T59" fmla="*/ 329 h 514"/>
              <a:gd name="T60" fmla="*/ 0 w 1051"/>
              <a:gd name="T61" fmla="*/ 294 h 514"/>
              <a:gd name="T62" fmla="*/ 4 w 1051"/>
              <a:gd name="T63" fmla="*/ 271 h 514"/>
              <a:gd name="T64" fmla="*/ 19 w 1051"/>
              <a:gd name="T65" fmla="*/ 243 h 514"/>
              <a:gd name="T66" fmla="*/ 44 w 1051"/>
              <a:gd name="T67" fmla="*/ 216 h 514"/>
              <a:gd name="T68" fmla="*/ 122 w 1051"/>
              <a:gd name="T69" fmla="*/ 173 h 514"/>
              <a:gd name="T70" fmla="*/ 151 w 1051"/>
              <a:gd name="T71" fmla="*/ 155 h 514"/>
              <a:gd name="T72" fmla="*/ 149 w 1051"/>
              <a:gd name="T73" fmla="*/ 136 h 514"/>
              <a:gd name="T74" fmla="*/ 163 w 1051"/>
              <a:gd name="T75" fmla="*/ 116 h 514"/>
              <a:gd name="T76" fmla="*/ 202 w 1051"/>
              <a:gd name="T77" fmla="*/ 92 h 514"/>
              <a:gd name="T78" fmla="*/ 297 w 1051"/>
              <a:gd name="T79" fmla="*/ 67 h 514"/>
              <a:gd name="T80" fmla="*/ 351 w 1051"/>
              <a:gd name="T81" fmla="*/ 50 h 514"/>
              <a:gd name="T82" fmla="*/ 414 w 1051"/>
              <a:gd name="T83" fmla="*/ 17 h 514"/>
              <a:gd name="T84" fmla="*/ 497 w 1051"/>
              <a:gd name="T85" fmla="*/ 2 h 514"/>
              <a:gd name="T86" fmla="*/ 558 w 1051"/>
              <a:gd name="T87" fmla="*/ 2 h 514"/>
              <a:gd name="T88" fmla="*/ 641 w 1051"/>
              <a:gd name="T89" fmla="*/ 17 h 514"/>
              <a:gd name="T90" fmla="*/ 705 w 1051"/>
              <a:gd name="T91" fmla="*/ 50 h 514"/>
              <a:gd name="T92" fmla="*/ 720 w 1051"/>
              <a:gd name="T93" fmla="*/ 63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51" h="514">
                <a:moveTo>
                  <a:pt x="720" y="63"/>
                </a:moveTo>
                <a:lnTo>
                  <a:pt x="720" y="63"/>
                </a:lnTo>
                <a:lnTo>
                  <a:pt x="758" y="68"/>
                </a:lnTo>
                <a:lnTo>
                  <a:pt x="793" y="73"/>
                </a:lnTo>
                <a:lnTo>
                  <a:pt x="824" y="82"/>
                </a:lnTo>
                <a:lnTo>
                  <a:pt x="851" y="92"/>
                </a:lnTo>
                <a:lnTo>
                  <a:pt x="873" y="104"/>
                </a:lnTo>
                <a:lnTo>
                  <a:pt x="883" y="109"/>
                </a:lnTo>
                <a:lnTo>
                  <a:pt x="890" y="116"/>
                </a:lnTo>
                <a:lnTo>
                  <a:pt x="895" y="122"/>
                </a:lnTo>
                <a:lnTo>
                  <a:pt x="900" y="129"/>
                </a:lnTo>
                <a:lnTo>
                  <a:pt x="903" y="136"/>
                </a:lnTo>
                <a:lnTo>
                  <a:pt x="903" y="144"/>
                </a:lnTo>
                <a:lnTo>
                  <a:pt x="903" y="144"/>
                </a:lnTo>
                <a:lnTo>
                  <a:pt x="902" y="155"/>
                </a:lnTo>
                <a:lnTo>
                  <a:pt x="897" y="165"/>
                </a:lnTo>
                <a:lnTo>
                  <a:pt x="897" y="165"/>
                </a:lnTo>
                <a:lnTo>
                  <a:pt x="929" y="173"/>
                </a:lnTo>
                <a:lnTo>
                  <a:pt x="959" y="185"/>
                </a:lnTo>
                <a:lnTo>
                  <a:pt x="985" y="200"/>
                </a:lnTo>
                <a:lnTo>
                  <a:pt x="1008" y="216"/>
                </a:lnTo>
                <a:lnTo>
                  <a:pt x="1017" y="224"/>
                </a:lnTo>
                <a:lnTo>
                  <a:pt x="1027" y="233"/>
                </a:lnTo>
                <a:lnTo>
                  <a:pt x="1034" y="243"/>
                </a:lnTo>
                <a:lnTo>
                  <a:pt x="1041" y="251"/>
                </a:lnTo>
                <a:lnTo>
                  <a:pt x="1044" y="261"/>
                </a:lnTo>
                <a:lnTo>
                  <a:pt x="1049" y="271"/>
                </a:lnTo>
                <a:lnTo>
                  <a:pt x="1051" y="283"/>
                </a:lnTo>
                <a:lnTo>
                  <a:pt x="1051" y="294"/>
                </a:lnTo>
                <a:lnTo>
                  <a:pt x="1051" y="294"/>
                </a:lnTo>
                <a:lnTo>
                  <a:pt x="1051" y="305"/>
                </a:lnTo>
                <a:lnTo>
                  <a:pt x="1047" y="317"/>
                </a:lnTo>
                <a:lnTo>
                  <a:pt x="1042" y="329"/>
                </a:lnTo>
                <a:lnTo>
                  <a:pt x="1035" y="341"/>
                </a:lnTo>
                <a:lnTo>
                  <a:pt x="1027" y="351"/>
                </a:lnTo>
                <a:lnTo>
                  <a:pt x="1019" y="363"/>
                </a:lnTo>
                <a:lnTo>
                  <a:pt x="1007" y="373"/>
                </a:lnTo>
                <a:lnTo>
                  <a:pt x="993" y="382"/>
                </a:lnTo>
                <a:lnTo>
                  <a:pt x="980" y="390"/>
                </a:lnTo>
                <a:lnTo>
                  <a:pt x="964" y="399"/>
                </a:lnTo>
                <a:lnTo>
                  <a:pt x="947" y="405"/>
                </a:lnTo>
                <a:lnTo>
                  <a:pt x="930" y="412"/>
                </a:lnTo>
                <a:lnTo>
                  <a:pt x="912" y="419"/>
                </a:lnTo>
                <a:lnTo>
                  <a:pt x="891" y="424"/>
                </a:lnTo>
                <a:lnTo>
                  <a:pt x="871" y="427"/>
                </a:lnTo>
                <a:lnTo>
                  <a:pt x="849" y="431"/>
                </a:lnTo>
                <a:lnTo>
                  <a:pt x="849" y="431"/>
                </a:lnTo>
                <a:lnTo>
                  <a:pt x="844" y="438"/>
                </a:lnTo>
                <a:lnTo>
                  <a:pt x="837" y="444"/>
                </a:lnTo>
                <a:lnTo>
                  <a:pt x="820" y="456"/>
                </a:lnTo>
                <a:lnTo>
                  <a:pt x="800" y="466"/>
                </a:lnTo>
                <a:lnTo>
                  <a:pt x="775" y="476"/>
                </a:lnTo>
                <a:lnTo>
                  <a:pt x="744" y="483"/>
                </a:lnTo>
                <a:lnTo>
                  <a:pt x="712" y="488"/>
                </a:lnTo>
                <a:lnTo>
                  <a:pt x="678" y="493"/>
                </a:lnTo>
                <a:lnTo>
                  <a:pt x="641" y="493"/>
                </a:lnTo>
                <a:lnTo>
                  <a:pt x="641" y="493"/>
                </a:lnTo>
                <a:lnTo>
                  <a:pt x="602" y="492"/>
                </a:lnTo>
                <a:lnTo>
                  <a:pt x="566" y="488"/>
                </a:lnTo>
                <a:lnTo>
                  <a:pt x="566" y="488"/>
                </a:lnTo>
                <a:lnTo>
                  <a:pt x="534" y="500"/>
                </a:lnTo>
                <a:lnTo>
                  <a:pt x="497" y="507"/>
                </a:lnTo>
                <a:lnTo>
                  <a:pt x="456" y="512"/>
                </a:lnTo>
                <a:lnTo>
                  <a:pt x="412" y="514"/>
                </a:lnTo>
                <a:lnTo>
                  <a:pt x="412" y="514"/>
                </a:lnTo>
                <a:lnTo>
                  <a:pt x="368" y="512"/>
                </a:lnTo>
                <a:lnTo>
                  <a:pt x="327" y="507"/>
                </a:lnTo>
                <a:lnTo>
                  <a:pt x="290" y="500"/>
                </a:lnTo>
                <a:lnTo>
                  <a:pt x="259" y="490"/>
                </a:lnTo>
                <a:lnTo>
                  <a:pt x="244" y="483"/>
                </a:lnTo>
                <a:lnTo>
                  <a:pt x="232" y="476"/>
                </a:lnTo>
                <a:lnTo>
                  <a:pt x="222" y="470"/>
                </a:lnTo>
                <a:lnTo>
                  <a:pt x="212" y="463"/>
                </a:lnTo>
                <a:lnTo>
                  <a:pt x="205" y="456"/>
                </a:lnTo>
                <a:lnTo>
                  <a:pt x="200" y="448"/>
                </a:lnTo>
                <a:lnTo>
                  <a:pt x="197" y="439"/>
                </a:lnTo>
                <a:lnTo>
                  <a:pt x="195" y="431"/>
                </a:lnTo>
                <a:lnTo>
                  <a:pt x="195" y="431"/>
                </a:lnTo>
                <a:lnTo>
                  <a:pt x="154" y="422"/>
                </a:lnTo>
                <a:lnTo>
                  <a:pt x="136" y="417"/>
                </a:lnTo>
                <a:lnTo>
                  <a:pt x="117" y="412"/>
                </a:lnTo>
                <a:lnTo>
                  <a:pt x="100" y="405"/>
                </a:lnTo>
                <a:lnTo>
                  <a:pt x="85" y="397"/>
                </a:lnTo>
                <a:lnTo>
                  <a:pt x="70" y="388"/>
                </a:lnTo>
                <a:lnTo>
                  <a:pt x="56" y="380"/>
                </a:lnTo>
                <a:lnTo>
                  <a:pt x="44" y="371"/>
                </a:lnTo>
                <a:lnTo>
                  <a:pt x="32" y="361"/>
                </a:lnTo>
                <a:lnTo>
                  <a:pt x="24" y="351"/>
                </a:lnTo>
                <a:lnTo>
                  <a:pt x="15" y="341"/>
                </a:lnTo>
                <a:lnTo>
                  <a:pt x="9" y="329"/>
                </a:lnTo>
                <a:lnTo>
                  <a:pt x="5" y="317"/>
                </a:lnTo>
                <a:lnTo>
                  <a:pt x="2" y="305"/>
                </a:lnTo>
                <a:lnTo>
                  <a:pt x="0" y="294"/>
                </a:lnTo>
                <a:lnTo>
                  <a:pt x="0" y="294"/>
                </a:lnTo>
                <a:lnTo>
                  <a:pt x="2" y="283"/>
                </a:lnTo>
                <a:lnTo>
                  <a:pt x="4" y="271"/>
                </a:lnTo>
                <a:lnTo>
                  <a:pt x="7" y="261"/>
                </a:lnTo>
                <a:lnTo>
                  <a:pt x="12" y="251"/>
                </a:lnTo>
                <a:lnTo>
                  <a:pt x="19" y="243"/>
                </a:lnTo>
                <a:lnTo>
                  <a:pt x="26" y="233"/>
                </a:lnTo>
                <a:lnTo>
                  <a:pt x="34" y="224"/>
                </a:lnTo>
                <a:lnTo>
                  <a:pt x="44" y="216"/>
                </a:lnTo>
                <a:lnTo>
                  <a:pt x="66" y="200"/>
                </a:lnTo>
                <a:lnTo>
                  <a:pt x="93" y="185"/>
                </a:lnTo>
                <a:lnTo>
                  <a:pt x="122" y="173"/>
                </a:lnTo>
                <a:lnTo>
                  <a:pt x="156" y="165"/>
                </a:lnTo>
                <a:lnTo>
                  <a:pt x="156" y="165"/>
                </a:lnTo>
                <a:lnTo>
                  <a:pt x="151" y="155"/>
                </a:lnTo>
                <a:lnTo>
                  <a:pt x="148" y="144"/>
                </a:lnTo>
                <a:lnTo>
                  <a:pt x="148" y="144"/>
                </a:lnTo>
                <a:lnTo>
                  <a:pt x="149" y="136"/>
                </a:lnTo>
                <a:lnTo>
                  <a:pt x="153" y="129"/>
                </a:lnTo>
                <a:lnTo>
                  <a:pt x="156" y="122"/>
                </a:lnTo>
                <a:lnTo>
                  <a:pt x="163" y="116"/>
                </a:lnTo>
                <a:lnTo>
                  <a:pt x="170" y="109"/>
                </a:lnTo>
                <a:lnTo>
                  <a:pt x="180" y="104"/>
                </a:lnTo>
                <a:lnTo>
                  <a:pt x="202" y="92"/>
                </a:lnTo>
                <a:lnTo>
                  <a:pt x="229" y="82"/>
                </a:lnTo>
                <a:lnTo>
                  <a:pt x="261" y="73"/>
                </a:lnTo>
                <a:lnTo>
                  <a:pt x="297" y="67"/>
                </a:lnTo>
                <a:lnTo>
                  <a:pt x="336" y="63"/>
                </a:lnTo>
                <a:lnTo>
                  <a:pt x="336" y="63"/>
                </a:lnTo>
                <a:lnTo>
                  <a:pt x="351" y="50"/>
                </a:lnTo>
                <a:lnTo>
                  <a:pt x="370" y="38"/>
                </a:lnTo>
                <a:lnTo>
                  <a:pt x="390" y="28"/>
                </a:lnTo>
                <a:lnTo>
                  <a:pt x="414" y="17"/>
                </a:lnTo>
                <a:lnTo>
                  <a:pt x="441" y="11"/>
                </a:lnTo>
                <a:lnTo>
                  <a:pt x="468" y="6"/>
                </a:lnTo>
                <a:lnTo>
                  <a:pt x="497" y="2"/>
                </a:lnTo>
                <a:lnTo>
                  <a:pt x="527" y="0"/>
                </a:lnTo>
                <a:lnTo>
                  <a:pt x="527" y="0"/>
                </a:lnTo>
                <a:lnTo>
                  <a:pt x="558" y="2"/>
                </a:lnTo>
                <a:lnTo>
                  <a:pt x="588" y="6"/>
                </a:lnTo>
                <a:lnTo>
                  <a:pt x="615" y="11"/>
                </a:lnTo>
                <a:lnTo>
                  <a:pt x="641" y="17"/>
                </a:lnTo>
                <a:lnTo>
                  <a:pt x="664" y="28"/>
                </a:lnTo>
                <a:lnTo>
                  <a:pt x="686" y="38"/>
                </a:lnTo>
                <a:lnTo>
                  <a:pt x="705" y="50"/>
                </a:lnTo>
                <a:lnTo>
                  <a:pt x="720" y="63"/>
                </a:lnTo>
                <a:lnTo>
                  <a:pt x="720" y="63"/>
                </a:lnTo>
                <a:lnTo>
                  <a:pt x="720" y="63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7" name="Straight Connector 6"/>
          <p:cNvCxnSpPr>
            <a:stCxn id="608" idx="42"/>
          </p:cNvCxnSpPr>
          <p:nvPr/>
        </p:nvCxnSpPr>
        <p:spPr>
          <a:xfrm flipV="1">
            <a:off x="4429463" y="2867025"/>
            <a:ext cx="0" cy="225506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Straight Connector 610"/>
          <p:cNvCxnSpPr>
            <a:stCxn id="608" idx="32"/>
          </p:cNvCxnSpPr>
          <p:nvPr/>
        </p:nvCxnSpPr>
        <p:spPr>
          <a:xfrm flipH="1" flipV="1">
            <a:off x="2930848" y="2804285"/>
            <a:ext cx="283853" cy="961746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3" name="Straight Connector 612"/>
          <p:cNvCxnSpPr>
            <a:stCxn id="608" idx="32"/>
            <a:endCxn id="363" idx="3"/>
          </p:cNvCxnSpPr>
          <p:nvPr/>
        </p:nvCxnSpPr>
        <p:spPr>
          <a:xfrm flipH="1" flipV="1">
            <a:off x="2930848" y="3752338"/>
            <a:ext cx="283853" cy="13693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Straight Connector 615"/>
          <p:cNvCxnSpPr>
            <a:stCxn id="608" idx="31"/>
          </p:cNvCxnSpPr>
          <p:nvPr/>
        </p:nvCxnSpPr>
        <p:spPr>
          <a:xfrm flipH="1">
            <a:off x="2930848" y="3844279"/>
            <a:ext cx="245732" cy="1064166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Connector 622"/>
          <p:cNvCxnSpPr/>
          <p:nvPr/>
        </p:nvCxnSpPr>
        <p:spPr>
          <a:xfrm flipV="1">
            <a:off x="4429463" y="4523368"/>
            <a:ext cx="0" cy="225506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/>
          <p:cNvCxnSpPr>
            <a:stCxn id="608" idx="9"/>
          </p:cNvCxnSpPr>
          <p:nvPr/>
        </p:nvCxnSpPr>
        <p:spPr>
          <a:xfrm flipV="1">
            <a:off x="5837368" y="2654876"/>
            <a:ext cx="144609" cy="1253679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Connector 626"/>
          <p:cNvCxnSpPr>
            <a:endCxn id="608" idx="8"/>
          </p:cNvCxnSpPr>
          <p:nvPr/>
        </p:nvCxnSpPr>
        <p:spPr>
          <a:xfrm flipH="1" flipV="1">
            <a:off x="5832285" y="3844279"/>
            <a:ext cx="149692" cy="1339882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0" name="Straight Connector 629"/>
          <p:cNvCxnSpPr>
            <a:endCxn id="608" idx="9"/>
          </p:cNvCxnSpPr>
          <p:nvPr/>
        </p:nvCxnSpPr>
        <p:spPr>
          <a:xfrm flipH="1">
            <a:off x="5837368" y="3904738"/>
            <a:ext cx="153794" cy="3817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3" name="Text Box 438"/>
          <p:cNvSpPr txBox="1">
            <a:spLocks noChangeArrowheads="1"/>
          </p:cNvSpPr>
          <p:nvPr/>
        </p:nvSpPr>
        <p:spPr bwMode="auto">
          <a:xfrm>
            <a:off x="3834249" y="3699861"/>
            <a:ext cx="139148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Global IP </a:t>
            </a:r>
            <a:r>
              <a:rPr kumimoji="0" lang="en-US" altLang="ja-JP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Partner</a:t>
            </a:r>
            <a:r>
              <a:rPr kumimoji="0" lang="en-US" altLang="ja-JP" sz="11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ja-JP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Network</a:t>
            </a:r>
            <a:endParaRPr kumimoji="0" lang="en-US" altLang="ja-JP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20" name="Group 416"/>
          <p:cNvGrpSpPr>
            <a:grpSpLocks/>
          </p:cNvGrpSpPr>
          <p:nvPr/>
        </p:nvGrpSpPr>
        <p:grpSpPr bwMode="auto">
          <a:xfrm>
            <a:off x="3012560" y="2804285"/>
            <a:ext cx="2952490" cy="1965325"/>
            <a:chOff x="-2638" y="1390"/>
            <a:chExt cx="2024" cy="1334"/>
          </a:xfrm>
        </p:grpSpPr>
        <p:sp>
          <p:nvSpPr>
            <p:cNvPr id="722" name="Rectangle 418"/>
            <p:cNvSpPr>
              <a:spLocks noChangeArrowheads="1"/>
            </p:cNvSpPr>
            <p:nvPr/>
          </p:nvSpPr>
          <p:spPr bwMode="auto">
            <a:xfrm>
              <a:off x="-1667" y="1390"/>
              <a:ext cx="96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23" name="Group 419"/>
            <p:cNvGrpSpPr>
              <a:grpSpLocks/>
            </p:cNvGrpSpPr>
            <p:nvPr/>
          </p:nvGrpSpPr>
          <p:grpSpPr bwMode="auto">
            <a:xfrm>
              <a:off x="-2638" y="1984"/>
              <a:ext cx="213" cy="265"/>
              <a:chOff x="2688" y="3330"/>
              <a:chExt cx="394" cy="417"/>
            </a:xfrm>
          </p:grpSpPr>
          <p:sp>
            <p:nvSpPr>
              <p:cNvPr id="799" name="Oval 420"/>
              <p:cNvSpPr>
                <a:spLocks noChangeArrowheads="1"/>
              </p:cNvSpPr>
              <p:nvPr/>
            </p:nvSpPr>
            <p:spPr bwMode="auto">
              <a:xfrm>
                <a:off x="2728" y="3330"/>
                <a:ext cx="323" cy="417"/>
              </a:xfrm>
              <a:prstGeom prst="ellipse">
                <a:avLst/>
              </a:prstGeom>
              <a:gradFill rotWithShape="0">
                <a:gsLst>
                  <a:gs pos="0">
                    <a:srgbClr val="EAEAEA">
                      <a:gamma/>
                      <a:shade val="66667"/>
                      <a:invGamma/>
                    </a:srgbClr>
                  </a:gs>
                  <a:gs pos="100000">
                    <a:srgbClr val="EAEAEA"/>
                  </a:gs>
                </a:gsLst>
                <a:lin ang="5400000" scaled="1"/>
              </a:gra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extrusionH="125400" prstMaterial="legacyMatte">
                <a:bevelT w="13500" h="13500" prst="angle"/>
                <a:bevelB w="13500" h="13500" prst="angle"/>
                <a:extrusionClr>
                  <a:srgbClr val="EAEAEA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  <a:flatTx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0" name="Oval 421"/>
              <p:cNvSpPr>
                <a:spLocks noChangeAspect="1" noChangeArrowheads="1"/>
              </p:cNvSpPr>
              <p:nvPr/>
            </p:nvSpPr>
            <p:spPr bwMode="auto">
              <a:xfrm>
                <a:off x="2763" y="3421"/>
                <a:ext cx="243" cy="243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01" name="Group 422"/>
              <p:cNvGrpSpPr>
                <a:grpSpLocks/>
              </p:cNvGrpSpPr>
              <p:nvPr/>
            </p:nvGrpSpPr>
            <p:grpSpPr bwMode="auto">
              <a:xfrm rot="-5400000">
                <a:off x="2868" y="3344"/>
                <a:ext cx="33" cy="394"/>
                <a:chOff x="2105" y="1755"/>
                <a:chExt cx="34" cy="410"/>
              </a:xfrm>
            </p:grpSpPr>
            <p:sp>
              <p:nvSpPr>
                <p:cNvPr id="804" name="AutoShape 423"/>
                <p:cNvSpPr>
                  <a:spLocks noChangeArrowheads="1"/>
                </p:cNvSpPr>
                <p:nvPr/>
              </p:nvSpPr>
              <p:spPr bwMode="auto">
                <a:xfrm>
                  <a:off x="2105" y="1787"/>
                  <a:ext cx="34" cy="378"/>
                </a:xfrm>
                <a:prstGeom prst="downArrow">
                  <a:avLst>
                    <a:gd name="adj1" fmla="val 35296"/>
                    <a:gd name="adj2" fmla="val 91173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5" name="AutoShape 424"/>
                <p:cNvSpPr>
                  <a:spLocks noChangeArrowheads="1"/>
                </p:cNvSpPr>
                <p:nvPr/>
              </p:nvSpPr>
              <p:spPr bwMode="auto">
                <a:xfrm rot="10800000">
                  <a:off x="2105" y="1755"/>
                  <a:ext cx="34" cy="377"/>
                </a:xfrm>
                <a:prstGeom prst="downArrow">
                  <a:avLst>
                    <a:gd name="adj1" fmla="val 35296"/>
                    <a:gd name="adj2" fmla="val 91173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802" name="AutoShape 425"/>
              <p:cNvSpPr>
                <a:spLocks noChangeArrowheads="1"/>
              </p:cNvSpPr>
              <p:nvPr/>
            </p:nvSpPr>
            <p:spPr bwMode="auto">
              <a:xfrm>
                <a:off x="2867" y="3337"/>
                <a:ext cx="33" cy="302"/>
              </a:xfrm>
              <a:prstGeom prst="downArrow">
                <a:avLst>
                  <a:gd name="adj1" fmla="val 29417"/>
                  <a:gd name="adj2" fmla="val 85051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3" name="AutoShape 426"/>
              <p:cNvSpPr>
                <a:spLocks noChangeArrowheads="1"/>
              </p:cNvSpPr>
              <p:nvPr/>
            </p:nvSpPr>
            <p:spPr bwMode="auto">
              <a:xfrm flipV="1">
                <a:off x="2866" y="3439"/>
                <a:ext cx="33" cy="302"/>
              </a:xfrm>
              <a:prstGeom prst="downArrow">
                <a:avLst>
                  <a:gd name="adj1" fmla="val 29417"/>
                  <a:gd name="adj2" fmla="val 85051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24" name="Group 427"/>
            <p:cNvGrpSpPr>
              <a:grpSpLocks/>
            </p:cNvGrpSpPr>
            <p:nvPr/>
          </p:nvGrpSpPr>
          <p:grpSpPr bwMode="auto">
            <a:xfrm>
              <a:off x="-1736" y="1459"/>
              <a:ext cx="213" cy="265"/>
              <a:chOff x="2688" y="3330"/>
              <a:chExt cx="394" cy="417"/>
            </a:xfrm>
          </p:grpSpPr>
          <p:sp>
            <p:nvSpPr>
              <p:cNvPr id="792" name="Oval 428"/>
              <p:cNvSpPr>
                <a:spLocks noChangeArrowheads="1"/>
              </p:cNvSpPr>
              <p:nvPr/>
            </p:nvSpPr>
            <p:spPr bwMode="auto">
              <a:xfrm>
                <a:off x="2728" y="3330"/>
                <a:ext cx="323" cy="417"/>
              </a:xfrm>
              <a:prstGeom prst="ellipse">
                <a:avLst/>
              </a:prstGeom>
              <a:gradFill rotWithShape="0">
                <a:gsLst>
                  <a:gs pos="0">
                    <a:srgbClr val="EAEAEA">
                      <a:gamma/>
                      <a:shade val="66667"/>
                      <a:invGamma/>
                    </a:srgbClr>
                  </a:gs>
                  <a:gs pos="100000">
                    <a:srgbClr val="EAEAEA"/>
                  </a:gs>
                </a:gsLst>
                <a:lin ang="5400000" scaled="1"/>
              </a:gra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extrusionH="125400" prstMaterial="legacyMatte">
                <a:bevelT w="13500" h="13500" prst="angle"/>
                <a:bevelB w="13500" h="13500" prst="angle"/>
                <a:extrusionClr>
                  <a:srgbClr val="EAEAEA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  <a:flatTx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3" name="Oval 429"/>
              <p:cNvSpPr>
                <a:spLocks noChangeAspect="1" noChangeArrowheads="1"/>
              </p:cNvSpPr>
              <p:nvPr/>
            </p:nvSpPr>
            <p:spPr bwMode="auto">
              <a:xfrm>
                <a:off x="2763" y="3421"/>
                <a:ext cx="243" cy="243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794" name="Group 430"/>
              <p:cNvGrpSpPr>
                <a:grpSpLocks/>
              </p:cNvGrpSpPr>
              <p:nvPr/>
            </p:nvGrpSpPr>
            <p:grpSpPr bwMode="auto">
              <a:xfrm rot="-5400000">
                <a:off x="2868" y="3344"/>
                <a:ext cx="33" cy="394"/>
                <a:chOff x="2105" y="1755"/>
                <a:chExt cx="34" cy="410"/>
              </a:xfrm>
            </p:grpSpPr>
            <p:sp>
              <p:nvSpPr>
                <p:cNvPr id="797" name="AutoShape 431"/>
                <p:cNvSpPr>
                  <a:spLocks noChangeArrowheads="1"/>
                </p:cNvSpPr>
                <p:nvPr/>
              </p:nvSpPr>
              <p:spPr bwMode="auto">
                <a:xfrm>
                  <a:off x="2105" y="1787"/>
                  <a:ext cx="34" cy="378"/>
                </a:xfrm>
                <a:prstGeom prst="downArrow">
                  <a:avLst>
                    <a:gd name="adj1" fmla="val 35296"/>
                    <a:gd name="adj2" fmla="val 91173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8" name="AutoShape 432"/>
                <p:cNvSpPr>
                  <a:spLocks noChangeArrowheads="1"/>
                </p:cNvSpPr>
                <p:nvPr/>
              </p:nvSpPr>
              <p:spPr bwMode="auto">
                <a:xfrm rot="10800000">
                  <a:off x="2105" y="1755"/>
                  <a:ext cx="34" cy="377"/>
                </a:xfrm>
                <a:prstGeom prst="downArrow">
                  <a:avLst>
                    <a:gd name="adj1" fmla="val 35296"/>
                    <a:gd name="adj2" fmla="val 91173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95" name="AutoShape 433"/>
              <p:cNvSpPr>
                <a:spLocks noChangeArrowheads="1"/>
              </p:cNvSpPr>
              <p:nvPr/>
            </p:nvSpPr>
            <p:spPr bwMode="auto">
              <a:xfrm>
                <a:off x="2867" y="3337"/>
                <a:ext cx="33" cy="302"/>
              </a:xfrm>
              <a:prstGeom prst="downArrow">
                <a:avLst>
                  <a:gd name="adj1" fmla="val 29417"/>
                  <a:gd name="adj2" fmla="val 85051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6" name="AutoShape 434"/>
              <p:cNvSpPr>
                <a:spLocks noChangeArrowheads="1"/>
              </p:cNvSpPr>
              <p:nvPr/>
            </p:nvSpPr>
            <p:spPr bwMode="auto">
              <a:xfrm flipV="1">
                <a:off x="2866" y="3439"/>
                <a:ext cx="33" cy="302"/>
              </a:xfrm>
              <a:prstGeom prst="downArrow">
                <a:avLst>
                  <a:gd name="adj1" fmla="val 29417"/>
                  <a:gd name="adj2" fmla="val 85051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25" name="Rectangle 435"/>
            <p:cNvSpPr>
              <a:spLocks noChangeArrowheads="1"/>
            </p:cNvSpPr>
            <p:nvPr/>
          </p:nvSpPr>
          <p:spPr bwMode="auto">
            <a:xfrm>
              <a:off x="-1667" y="2641"/>
              <a:ext cx="96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6" name="Rectangle 436"/>
            <p:cNvSpPr>
              <a:spLocks noChangeArrowheads="1"/>
            </p:cNvSpPr>
            <p:nvPr/>
          </p:nvSpPr>
          <p:spPr bwMode="auto">
            <a:xfrm>
              <a:off x="-759" y="1913"/>
              <a:ext cx="9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7" name="Rectangle 437"/>
            <p:cNvSpPr>
              <a:spLocks noChangeArrowheads="1"/>
            </p:cNvSpPr>
            <p:nvPr/>
          </p:nvSpPr>
          <p:spPr bwMode="auto">
            <a:xfrm>
              <a:off x="-2582" y="1913"/>
              <a:ext cx="96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29" name="Group 439"/>
            <p:cNvGrpSpPr>
              <a:grpSpLocks/>
            </p:cNvGrpSpPr>
            <p:nvPr/>
          </p:nvGrpSpPr>
          <p:grpSpPr bwMode="auto">
            <a:xfrm>
              <a:off x="-2026" y="1783"/>
              <a:ext cx="823" cy="682"/>
              <a:chOff x="1358" y="1851"/>
              <a:chExt cx="1527" cy="1071"/>
            </a:xfrm>
          </p:grpSpPr>
          <p:grpSp>
            <p:nvGrpSpPr>
              <p:cNvPr id="756" name="Group 442"/>
              <p:cNvGrpSpPr>
                <a:grpSpLocks/>
              </p:cNvGrpSpPr>
              <p:nvPr/>
            </p:nvGrpSpPr>
            <p:grpSpPr bwMode="auto">
              <a:xfrm>
                <a:off x="1358" y="1851"/>
                <a:ext cx="245" cy="392"/>
                <a:chOff x="3198" y="2385"/>
                <a:chExt cx="245" cy="392"/>
              </a:xfrm>
            </p:grpSpPr>
            <p:sp>
              <p:nvSpPr>
                <p:cNvPr id="788" name="Rectangle 443"/>
                <p:cNvSpPr>
                  <a:spLocks noChangeArrowheads="1"/>
                </p:cNvSpPr>
                <p:nvPr/>
              </p:nvSpPr>
              <p:spPr bwMode="auto">
                <a:xfrm>
                  <a:off x="3198" y="2385"/>
                  <a:ext cx="245" cy="295"/>
                </a:xfrm>
                <a:prstGeom prst="rect">
                  <a:avLst/>
                </a:prstGeom>
                <a:gradFill rotWithShape="0">
                  <a:gsLst>
                    <a:gs pos="0">
                      <a:srgbClr val="EAEAEA">
                        <a:gamma/>
                        <a:shade val="66667"/>
                        <a:invGamma/>
                      </a:srgbClr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ffectLst/>
                <a:scene3d>
                  <a:camera prst="legacyObliqueTopRight"/>
                  <a:lightRig rig="legacyFlat3" dir="b"/>
                </a:scene3d>
                <a:sp3d extrusionH="138100" prstMaterial="legacyMatte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9" name="Rectangle 444"/>
                <p:cNvSpPr>
                  <a:spLocks noChangeArrowheads="1"/>
                </p:cNvSpPr>
                <p:nvPr/>
              </p:nvSpPr>
              <p:spPr bwMode="auto">
                <a:xfrm>
                  <a:off x="3232" y="2442"/>
                  <a:ext cx="180" cy="180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0" name="Freeform 445"/>
                <p:cNvSpPr>
                  <a:spLocks/>
                </p:cNvSpPr>
                <p:nvPr/>
              </p:nvSpPr>
              <p:spPr bwMode="auto">
                <a:xfrm>
                  <a:off x="3249" y="2482"/>
                  <a:ext cx="142" cy="295"/>
                </a:xfrm>
                <a:custGeom>
                  <a:avLst/>
                  <a:gdLst>
                    <a:gd name="T0" fmla="*/ 0 w 651"/>
                    <a:gd name="T1" fmla="*/ 402 h 467"/>
                    <a:gd name="T2" fmla="*/ 96 w 651"/>
                    <a:gd name="T3" fmla="*/ 338 h 467"/>
                    <a:gd name="T4" fmla="*/ 96 w 651"/>
                    <a:gd name="T5" fmla="*/ 380 h 467"/>
                    <a:gd name="T6" fmla="*/ 212 w 651"/>
                    <a:gd name="T7" fmla="*/ 380 h 467"/>
                    <a:gd name="T8" fmla="*/ 419 w 651"/>
                    <a:gd name="T9" fmla="*/ 39 h 467"/>
                    <a:gd name="T10" fmla="*/ 552 w 651"/>
                    <a:gd name="T11" fmla="*/ 39 h 467"/>
                    <a:gd name="T12" fmla="*/ 552 w 651"/>
                    <a:gd name="T13" fmla="*/ 0 h 467"/>
                    <a:gd name="T14" fmla="*/ 651 w 651"/>
                    <a:gd name="T15" fmla="*/ 63 h 467"/>
                    <a:gd name="T16" fmla="*/ 554 w 651"/>
                    <a:gd name="T17" fmla="*/ 128 h 467"/>
                    <a:gd name="T18" fmla="*/ 554 w 651"/>
                    <a:gd name="T19" fmla="*/ 84 h 467"/>
                    <a:gd name="T20" fmla="*/ 444 w 651"/>
                    <a:gd name="T21" fmla="*/ 84 h 467"/>
                    <a:gd name="T22" fmla="*/ 243 w 651"/>
                    <a:gd name="T23" fmla="*/ 425 h 467"/>
                    <a:gd name="T24" fmla="*/ 98 w 651"/>
                    <a:gd name="T25" fmla="*/ 425 h 467"/>
                    <a:gd name="T26" fmla="*/ 98 w 651"/>
                    <a:gd name="T27" fmla="*/ 467 h 467"/>
                    <a:gd name="T28" fmla="*/ 0 w 651"/>
                    <a:gd name="T29" fmla="*/ 402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51" h="467">
                      <a:moveTo>
                        <a:pt x="0" y="402"/>
                      </a:moveTo>
                      <a:lnTo>
                        <a:pt x="96" y="338"/>
                      </a:lnTo>
                      <a:lnTo>
                        <a:pt x="96" y="380"/>
                      </a:lnTo>
                      <a:lnTo>
                        <a:pt x="212" y="380"/>
                      </a:lnTo>
                      <a:lnTo>
                        <a:pt x="419" y="39"/>
                      </a:lnTo>
                      <a:lnTo>
                        <a:pt x="552" y="39"/>
                      </a:lnTo>
                      <a:lnTo>
                        <a:pt x="552" y="0"/>
                      </a:lnTo>
                      <a:lnTo>
                        <a:pt x="651" y="63"/>
                      </a:lnTo>
                      <a:lnTo>
                        <a:pt x="554" y="128"/>
                      </a:lnTo>
                      <a:lnTo>
                        <a:pt x="554" y="84"/>
                      </a:lnTo>
                      <a:lnTo>
                        <a:pt x="444" y="84"/>
                      </a:lnTo>
                      <a:lnTo>
                        <a:pt x="243" y="425"/>
                      </a:lnTo>
                      <a:lnTo>
                        <a:pt x="98" y="425"/>
                      </a:lnTo>
                      <a:lnTo>
                        <a:pt x="98" y="467"/>
                      </a:lnTo>
                      <a:lnTo>
                        <a:pt x="0" y="4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1" name="Freeform 446"/>
                <p:cNvSpPr>
                  <a:spLocks/>
                </p:cNvSpPr>
                <p:nvPr/>
              </p:nvSpPr>
              <p:spPr bwMode="auto">
                <a:xfrm flipV="1">
                  <a:off x="3249" y="2482"/>
                  <a:ext cx="142" cy="295"/>
                </a:xfrm>
                <a:custGeom>
                  <a:avLst/>
                  <a:gdLst>
                    <a:gd name="T0" fmla="*/ 0 w 651"/>
                    <a:gd name="T1" fmla="*/ 402 h 467"/>
                    <a:gd name="T2" fmla="*/ 96 w 651"/>
                    <a:gd name="T3" fmla="*/ 338 h 467"/>
                    <a:gd name="T4" fmla="*/ 96 w 651"/>
                    <a:gd name="T5" fmla="*/ 380 h 467"/>
                    <a:gd name="T6" fmla="*/ 212 w 651"/>
                    <a:gd name="T7" fmla="*/ 380 h 467"/>
                    <a:gd name="T8" fmla="*/ 419 w 651"/>
                    <a:gd name="T9" fmla="*/ 39 h 467"/>
                    <a:gd name="T10" fmla="*/ 552 w 651"/>
                    <a:gd name="T11" fmla="*/ 39 h 467"/>
                    <a:gd name="T12" fmla="*/ 552 w 651"/>
                    <a:gd name="T13" fmla="*/ 0 h 467"/>
                    <a:gd name="T14" fmla="*/ 651 w 651"/>
                    <a:gd name="T15" fmla="*/ 63 h 467"/>
                    <a:gd name="T16" fmla="*/ 554 w 651"/>
                    <a:gd name="T17" fmla="*/ 128 h 467"/>
                    <a:gd name="T18" fmla="*/ 554 w 651"/>
                    <a:gd name="T19" fmla="*/ 84 h 467"/>
                    <a:gd name="T20" fmla="*/ 444 w 651"/>
                    <a:gd name="T21" fmla="*/ 84 h 467"/>
                    <a:gd name="T22" fmla="*/ 243 w 651"/>
                    <a:gd name="T23" fmla="*/ 425 h 467"/>
                    <a:gd name="T24" fmla="*/ 98 w 651"/>
                    <a:gd name="T25" fmla="*/ 425 h 467"/>
                    <a:gd name="T26" fmla="*/ 98 w 651"/>
                    <a:gd name="T27" fmla="*/ 467 h 467"/>
                    <a:gd name="T28" fmla="*/ 0 w 651"/>
                    <a:gd name="T29" fmla="*/ 402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51" h="467">
                      <a:moveTo>
                        <a:pt x="0" y="402"/>
                      </a:moveTo>
                      <a:lnTo>
                        <a:pt x="96" y="338"/>
                      </a:lnTo>
                      <a:lnTo>
                        <a:pt x="96" y="380"/>
                      </a:lnTo>
                      <a:lnTo>
                        <a:pt x="212" y="380"/>
                      </a:lnTo>
                      <a:lnTo>
                        <a:pt x="419" y="39"/>
                      </a:lnTo>
                      <a:lnTo>
                        <a:pt x="552" y="39"/>
                      </a:lnTo>
                      <a:lnTo>
                        <a:pt x="552" y="0"/>
                      </a:lnTo>
                      <a:lnTo>
                        <a:pt x="651" y="63"/>
                      </a:lnTo>
                      <a:lnTo>
                        <a:pt x="554" y="128"/>
                      </a:lnTo>
                      <a:lnTo>
                        <a:pt x="554" y="84"/>
                      </a:lnTo>
                      <a:lnTo>
                        <a:pt x="444" y="84"/>
                      </a:lnTo>
                      <a:lnTo>
                        <a:pt x="243" y="425"/>
                      </a:lnTo>
                      <a:lnTo>
                        <a:pt x="98" y="425"/>
                      </a:lnTo>
                      <a:lnTo>
                        <a:pt x="98" y="467"/>
                      </a:lnTo>
                      <a:lnTo>
                        <a:pt x="0" y="4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57" name="Group 447"/>
              <p:cNvGrpSpPr>
                <a:grpSpLocks/>
              </p:cNvGrpSpPr>
              <p:nvPr/>
            </p:nvGrpSpPr>
            <p:grpSpPr bwMode="auto">
              <a:xfrm>
                <a:off x="2640" y="1851"/>
                <a:ext cx="245" cy="392"/>
                <a:chOff x="3198" y="2385"/>
                <a:chExt cx="245" cy="392"/>
              </a:xfrm>
            </p:grpSpPr>
            <p:sp>
              <p:nvSpPr>
                <p:cNvPr id="784" name="Rectangle 448"/>
                <p:cNvSpPr>
                  <a:spLocks noChangeArrowheads="1"/>
                </p:cNvSpPr>
                <p:nvPr/>
              </p:nvSpPr>
              <p:spPr bwMode="auto">
                <a:xfrm>
                  <a:off x="3198" y="2385"/>
                  <a:ext cx="245" cy="295"/>
                </a:xfrm>
                <a:prstGeom prst="rect">
                  <a:avLst/>
                </a:prstGeom>
                <a:gradFill rotWithShape="0">
                  <a:gsLst>
                    <a:gs pos="0">
                      <a:srgbClr val="EAEAEA">
                        <a:gamma/>
                        <a:shade val="66667"/>
                        <a:invGamma/>
                      </a:srgbClr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ffectLst/>
                <a:scene3d>
                  <a:camera prst="legacyObliqueTopRight"/>
                  <a:lightRig rig="legacyFlat3" dir="b"/>
                </a:scene3d>
                <a:sp3d extrusionH="138100" prstMaterial="legacyMatte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5" name="Rectangle 449"/>
                <p:cNvSpPr>
                  <a:spLocks noChangeArrowheads="1"/>
                </p:cNvSpPr>
                <p:nvPr/>
              </p:nvSpPr>
              <p:spPr bwMode="auto">
                <a:xfrm>
                  <a:off x="3232" y="2442"/>
                  <a:ext cx="180" cy="180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6" name="Freeform 450"/>
                <p:cNvSpPr>
                  <a:spLocks/>
                </p:cNvSpPr>
                <p:nvPr/>
              </p:nvSpPr>
              <p:spPr bwMode="auto">
                <a:xfrm>
                  <a:off x="3249" y="2482"/>
                  <a:ext cx="142" cy="295"/>
                </a:xfrm>
                <a:custGeom>
                  <a:avLst/>
                  <a:gdLst>
                    <a:gd name="T0" fmla="*/ 0 w 651"/>
                    <a:gd name="T1" fmla="*/ 402 h 467"/>
                    <a:gd name="T2" fmla="*/ 96 w 651"/>
                    <a:gd name="T3" fmla="*/ 338 h 467"/>
                    <a:gd name="T4" fmla="*/ 96 w 651"/>
                    <a:gd name="T5" fmla="*/ 380 h 467"/>
                    <a:gd name="T6" fmla="*/ 212 w 651"/>
                    <a:gd name="T7" fmla="*/ 380 h 467"/>
                    <a:gd name="T8" fmla="*/ 419 w 651"/>
                    <a:gd name="T9" fmla="*/ 39 h 467"/>
                    <a:gd name="T10" fmla="*/ 552 w 651"/>
                    <a:gd name="T11" fmla="*/ 39 h 467"/>
                    <a:gd name="T12" fmla="*/ 552 w 651"/>
                    <a:gd name="T13" fmla="*/ 0 h 467"/>
                    <a:gd name="T14" fmla="*/ 651 w 651"/>
                    <a:gd name="T15" fmla="*/ 63 h 467"/>
                    <a:gd name="T16" fmla="*/ 554 w 651"/>
                    <a:gd name="T17" fmla="*/ 128 h 467"/>
                    <a:gd name="T18" fmla="*/ 554 w 651"/>
                    <a:gd name="T19" fmla="*/ 84 h 467"/>
                    <a:gd name="T20" fmla="*/ 444 w 651"/>
                    <a:gd name="T21" fmla="*/ 84 h 467"/>
                    <a:gd name="T22" fmla="*/ 243 w 651"/>
                    <a:gd name="T23" fmla="*/ 425 h 467"/>
                    <a:gd name="T24" fmla="*/ 98 w 651"/>
                    <a:gd name="T25" fmla="*/ 425 h 467"/>
                    <a:gd name="T26" fmla="*/ 98 w 651"/>
                    <a:gd name="T27" fmla="*/ 467 h 467"/>
                    <a:gd name="T28" fmla="*/ 0 w 651"/>
                    <a:gd name="T29" fmla="*/ 402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51" h="467">
                      <a:moveTo>
                        <a:pt x="0" y="402"/>
                      </a:moveTo>
                      <a:lnTo>
                        <a:pt x="96" y="338"/>
                      </a:lnTo>
                      <a:lnTo>
                        <a:pt x="96" y="380"/>
                      </a:lnTo>
                      <a:lnTo>
                        <a:pt x="212" y="380"/>
                      </a:lnTo>
                      <a:lnTo>
                        <a:pt x="419" y="39"/>
                      </a:lnTo>
                      <a:lnTo>
                        <a:pt x="552" y="39"/>
                      </a:lnTo>
                      <a:lnTo>
                        <a:pt x="552" y="0"/>
                      </a:lnTo>
                      <a:lnTo>
                        <a:pt x="651" y="63"/>
                      </a:lnTo>
                      <a:lnTo>
                        <a:pt x="554" y="128"/>
                      </a:lnTo>
                      <a:lnTo>
                        <a:pt x="554" y="84"/>
                      </a:lnTo>
                      <a:lnTo>
                        <a:pt x="444" y="84"/>
                      </a:lnTo>
                      <a:lnTo>
                        <a:pt x="243" y="425"/>
                      </a:lnTo>
                      <a:lnTo>
                        <a:pt x="98" y="425"/>
                      </a:lnTo>
                      <a:lnTo>
                        <a:pt x="98" y="467"/>
                      </a:lnTo>
                      <a:lnTo>
                        <a:pt x="0" y="4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7" name="Freeform 451"/>
                <p:cNvSpPr>
                  <a:spLocks/>
                </p:cNvSpPr>
                <p:nvPr/>
              </p:nvSpPr>
              <p:spPr bwMode="auto">
                <a:xfrm flipV="1">
                  <a:off x="3249" y="2482"/>
                  <a:ext cx="142" cy="295"/>
                </a:xfrm>
                <a:custGeom>
                  <a:avLst/>
                  <a:gdLst>
                    <a:gd name="T0" fmla="*/ 0 w 651"/>
                    <a:gd name="T1" fmla="*/ 402 h 467"/>
                    <a:gd name="T2" fmla="*/ 96 w 651"/>
                    <a:gd name="T3" fmla="*/ 338 h 467"/>
                    <a:gd name="T4" fmla="*/ 96 w 651"/>
                    <a:gd name="T5" fmla="*/ 380 h 467"/>
                    <a:gd name="T6" fmla="*/ 212 w 651"/>
                    <a:gd name="T7" fmla="*/ 380 h 467"/>
                    <a:gd name="T8" fmla="*/ 419 w 651"/>
                    <a:gd name="T9" fmla="*/ 39 h 467"/>
                    <a:gd name="T10" fmla="*/ 552 w 651"/>
                    <a:gd name="T11" fmla="*/ 39 h 467"/>
                    <a:gd name="T12" fmla="*/ 552 w 651"/>
                    <a:gd name="T13" fmla="*/ 0 h 467"/>
                    <a:gd name="T14" fmla="*/ 651 w 651"/>
                    <a:gd name="T15" fmla="*/ 63 h 467"/>
                    <a:gd name="T16" fmla="*/ 554 w 651"/>
                    <a:gd name="T17" fmla="*/ 128 h 467"/>
                    <a:gd name="T18" fmla="*/ 554 w 651"/>
                    <a:gd name="T19" fmla="*/ 84 h 467"/>
                    <a:gd name="T20" fmla="*/ 444 w 651"/>
                    <a:gd name="T21" fmla="*/ 84 h 467"/>
                    <a:gd name="T22" fmla="*/ 243 w 651"/>
                    <a:gd name="T23" fmla="*/ 425 h 467"/>
                    <a:gd name="T24" fmla="*/ 98 w 651"/>
                    <a:gd name="T25" fmla="*/ 425 h 467"/>
                    <a:gd name="T26" fmla="*/ 98 w 651"/>
                    <a:gd name="T27" fmla="*/ 467 h 467"/>
                    <a:gd name="T28" fmla="*/ 0 w 651"/>
                    <a:gd name="T29" fmla="*/ 402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51" h="467">
                      <a:moveTo>
                        <a:pt x="0" y="402"/>
                      </a:moveTo>
                      <a:lnTo>
                        <a:pt x="96" y="338"/>
                      </a:lnTo>
                      <a:lnTo>
                        <a:pt x="96" y="380"/>
                      </a:lnTo>
                      <a:lnTo>
                        <a:pt x="212" y="380"/>
                      </a:lnTo>
                      <a:lnTo>
                        <a:pt x="419" y="39"/>
                      </a:lnTo>
                      <a:lnTo>
                        <a:pt x="552" y="39"/>
                      </a:lnTo>
                      <a:lnTo>
                        <a:pt x="552" y="0"/>
                      </a:lnTo>
                      <a:lnTo>
                        <a:pt x="651" y="63"/>
                      </a:lnTo>
                      <a:lnTo>
                        <a:pt x="554" y="128"/>
                      </a:lnTo>
                      <a:lnTo>
                        <a:pt x="554" y="84"/>
                      </a:lnTo>
                      <a:lnTo>
                        <a:pt x="444" y="84"/>
                      </a:lnTo>
                      <a:lnTo>
                        <a:pt x="243" y="425"/>
                      </a:lnTo>
                      <a:lnTo>
                        <a:pt x="98" y="425"/>
                      </a:lnTo>
                      <a:lnTo>
                        <a:pt x="98" y="467"/>
                      </a:lnTo>
                      <a:lnTo>
                        <a:pt x="0" y="4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58" name="Group 452"/>
              <p:cNvGrpSpPr>
                <a:grpSpLocks/>
              </p:cNvGrpSpPr>
              <p:nvPr/>
            </p:nvGrpSpPr>
            <p:grpSpPr bwMode="auto">
              <a:xfrm>
                <a:off x="1358" y="2530"/>
                <a:ext cx="245" cy="392"/>
                <a:chOff x="3198" y="2385"/>
                <a:chExt cx="245" cy="392"/>
              </a:xfrm>
            </p:grpSpPr>
            <p:sp>
              <p:nvSpPr>
                <p:cNvPr id="780" name="Rectangle 453"/>
                <p:cNvSpPr>
                  <a:spLocks noChangeArrowheads="1"/>
                </p:cNvSpPr>
                <p:nvPr/>
              </p:nvSpPr>
              <p:spPr bwMode="auto">
                <a:xfrm>
                  <a:off x="3198" y="2385"/>
                  <a:ext cx="245" cy="295"/>
                </a:xfrm>
                <a:prstGeom prst="rect">
                  <a:avLst/>
                </a:prstGeom>
                <a:gradFill rotWithShape="0">
                  <a:gsLst>
                    <a:gs pos="0">
                      <a:srgbClr val="EAEAEA">
                        <a:gamma/>
                        <a:shade val="66667"/>
                        <a:invGamma/>
                      </a:srgbClr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ffectLst/>
                <a:scene3d>
                  <a:camera prst="legacyObliqueTopRight"/>
                  <a:lightRig rig="legacyFlat3" dir="b"/>
                </a:scene3d>
                <a:sp3d extrusionH="138100" prstMaterial="legacyMatte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1" name="Rectangle 454"/>
                <p:cNvSpPr>
                  <a:spLocks noChangeArrowheads="1"/>
                </p:cNvSpPr>
                <p:nvPr/>
              </p:nvSpPr>
              <p:spPr bwMode="auto">
                <a:xfrm>
                  <a:off x="3232" y="2442"/>
                  <a:ext cx="180" cy="180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2" name="Freeform 455"/>
                <p:cNvSpPr>
                  <a:spLocks/>
                </p:cNvSpPr>
                <p:nvPr/>
              </p:nvSpPr>
              <p:spPr bwMode="auto">
                <a:xfrm>
                  <a:off x="3249" y="2482"/>
                  <a:ext cx="142" cy="295"/>
                </a:xfrm>
                <a:custGeom>
                  <a:avLst/>
                  <a:gdLst>
                    <a:gd name="T0" fmla="*/ 0 w 651"/>
                    <a:gd name="T1" fmla="*/ 402 h 467"/>
                    <a:gd name="T2" fmla="*/ 96 w 651"/>
                    <a:gd name="T3" fmla="*/ 338 h 467"/>
                    <a:gd name="T4" fmla="*/ 96 w 651"/>
                    <a:gd name="T5" fmla="*/ 380 h 467"/>
                    <a:gd name="T6" fmla="*/ 212 w 651"/>
                    <a:gd name="T7" fmla="*/ 380 h 467"/>
                    <a:gd name="T8" fmla="*/ 419 w 651"/>
                    <a:gd name="T9" fmla="*/ 39 h 467"/>
                    <a:gd name="T10" fmla="*/ 552 w 651"/>
                    <a:gd name="T11" fmla="*/ 39 h 467"/>
                    <a:gd name="T12" fmla="*/ 552 w 651"/>
                    <a:gd name="T13" fmla="*/ 0 h 467"/>
                    <a:gd name="T14" fmla="*/ 651 w 651"/>
                    <a:gd name="T15" fmla="*/ 63 h 467"/>
                    <a:gd name="T16" fmla="*/ 554 w 651"/>
                    <a:gd name="T17" fmla="*/ 128 h 467"/>
                    <a:gd name="T18" fmla="*/ 554 w 651"/>
                    <a:gd name="T19" fmla="*/ 84 h 467"/>
                    <a:gd name="T20" fmla="*/ 444 w 651"/>
                    <a:gd name="T21" fmla="*/ 84 h 467"/>
                    <a:gd name="T22" fmla="*/ 243 w 651"/>
                    <a:gd name="T23" fmla="*/ 425 h 467"/>
                    <a:gd name="T24" fmla="*/ 98 w 651"/>
                    <a:gd name="T25" fmla="*/ 425 h 467"/>
                    <a:gd name="T26" fmla="*/ 98 w 651"/>
                    <a:gd name="T27" fmla="*/ 467 h 467"/>
                    <a:gd name="T28" fmla="*/ 0 w 651"/>
                    <a:gd name="T29" fmla="*/ 402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51" h="467">
                      <a:moveTo>
                        <a:pt x="0" y="402"/>
                      </a:moveTo>
                      <a:lnTo>
                        <a:pt x="96" y="338"/>
                      </a:lnTo>
                      <a:lnTo>
                        <a:pt x="96" y="380"/>
                      </a:lnTo>
                      <a:lnTo>
                        <a:pt x="212" y="380"/>
                      </a:lnTo>
                      <a:lnTo>
                        <a:pt x="419" y="39"/>
                      </a:lnTo>
                      <a:lnTo>
                        <a:pt x="552" y="39"/>
                      </a:lnTo>
                      <a:lnTo>
                        <a:pt x="552" y="0"/>
                      </a:lnTo>
                      <a:lnTo>
                        <a:pt x="651" y="63"/>
                      </a:lnTo>
                      <a:lnTo>
                        <a:pt x="554" y="128"/>
                      </a:lnTo>
                      <a:lnTo>
                        <a:pt x="554" y="84"/>
                      </a:lnTo>
                      <a:lnTo>
                        <a:pt x="444" y="84"/>
                      </a:lnTo>
                      <a:lnTo>
                        <a:pt x="243" y="425"/>
                      </a:lnTo>
                      <a:lnTo>
                        <a:pt x="98" y="425"/>
                      </a:lnTo>
                      <a:lnTo>
                        <a:pt x="98" y="467"/>
                      </a:lnTo>
                      <a:lnTo>
                        <a:pt x="0" y="4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3" name="Freeform 456"/>
                <p:cNvSpPr>
                  <a:spLocks/>
                </p:cNvSpPr>
                <p:nvPr/>
              </p:nvSpPr>
              <p:spPr bwMode="auto">
                <a:xfrm flipV="1">
                  <a:off x="3249" y="2482"/>
                  <a:ext cx="142" cy="295"/>
                </a:xfrm>
                <a:custGeom>
                  <a:avLst/>
                  <a:gdLst>
                    <a:gd name="T0" fmla="*/ 0 w 651"/>
                    <a:gd name="T1" fmla="*/ 402 h 467"/>
                    <a:gd name="T2" fmla="*/ 96 w 651"/>
                    <a:gd name="T3" fmla="*/ 338 h 467"/>
                    <a:gd name="T4" fmla="*/ 96 w 651"/>
                    <a:gd name="T5" fmla="*/ 380 h 467"/>
                    <a:gd name="T6" fmla="*/ 212 w 651"/>
                    <a:gd name="T7" fmla="*/ 380 h 467"/>
                    <a:gd name="T8" fmla="*/ 419 w 651"/>
                    <a:gd name="T9" fmla="*/ 39 h 467"/>
                    <a:gd name="T10" fmla="*/ 552 w 651"/>
                    <a:gd name="T11" fmla="*/ 39 h 467"/>
                    <a:gd name="T12" fmla="*/ 552 w 651"/>
                    <a:gd name="T13" fmla="*/ 0 h 467"/>
                    <a:gd name="T14" fmla="*/ 651 w 651"/>
                    <a:gd name="T15" fmla="*/ 63 h 467"/>
                    <a:gd name="T16" fmla="*/ 554 w 651"/>
                    <a:gd name="T17" fmla="*/ 128 h 467"/>
                    <a:gd name="T18" fmla="*/ 554 w 651"/>
                    <a:gd name="T19" fmla="*/ 84 h 467"/>
                    <a:gd name="T20" fmla="*/ 444 w 651"/>
                    <a:gd name="T21" fmla="*/ 84 h 467"/>
                    <a:gd name="T22" fmla="*/ 243 w 651"/>
                    <a:gd name="T23" fmla="*/ 425 h 467"/>
                    <a:gd name="T24" fmla="*/ 98 w 651"/>
                    <a:gd name="T25" fmla="*/ 425 h 467"/>
                    <a:gd name="T26" fmla="*/ 98 w 651"/>
                    <a:gd name="T27" fmla="*/ 467 h 467"/>
                    <a:gd name="T28" fmla="*/ 0 w 651"/>
                    <a:gd name="T29" fmla="*/ 402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51" h="467">
                      <a:moveTo>
                        <a:pt x="0" y="402"/>
                      </a:moveTo>
                      <a:lnTo>
                        <a:pt x="96" y="338"/>
                      </a:lnTo>
                      <a:lnTo>
                        <a:pt x="96" y="380"/>
                      </a:lnTo>
                      <a:lnTo>
                        <a:pt x="212" y="380"/>
                      </a:lnTo>
                      <a:lnTo>
                        <a:pt x="419" y="39"/>
                      </a:lnTo>
                      <a:lnTo>
                        <a:pt x="552" y="39"/>
                      </a:lnTo>
                      <a:lnTo>
                        <a:pt x="552" y="0"/>
                      </a:lnTo>
                      <a:lnTo>
                        <a:pt x="651" y="63"/>
                      </a:lnTo>
                      <a:lnTo>
                        <a:pt x="554" y="128"/>
                      </a:lnTo>
                      <a:lnTo>
                        <a:pt x="554" y="84"/>
                      </a:lnTo>
                      <a:lnTo>
                        <a:pt x="444" y="84"/>
                      </a:lnTo>
                      <a:lnTo>
                        <a:pt x="243" y="425"/>
                      </a:lnTo>
                      <a:lnTo>
                        <a:pt x="98" y="425"/>
                      </a:lnTo>
                      <a:lnTo>
                        <a:pt x="98" y="467"/>
                      </a:lnTo>
                      <a:lnTo>
                        <a:pt x="0" y="4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59" name="Group 457"/>
              <p:cNvGrpSpPr>
                <a:grpSpLocks/>
              </p:cNvGrpSpPr>
              <p:nvPr/>
            </p:nvGrpSpPr>
            <p:grpSpPr bwMode="auto">
              <a:xfrm>
                <a:off x="2640" y="2530"/>
                <a:ext cx="245" cy="392"/>
                <a:chOff x="3198" y="2385"/>
                <a:chExt cx="245" cy="392"/>
              </a:xfrm>
            </p:grpSpPr>
            <p:sp>
              <p:nvSpPr>
                <p:cNvPr id="776" name="Rectangle 458"/>
                <p:cNvSpPr>
                  <a:spLocks noChangeArrowheads="1"/>
                </p:cNvSpPr>
                <p:nvPr/>
              </p:nvSpPr>
              <p:spPr bwMode="auto">
                <a:xfrm>
                  <a:off x="3198" y="2385"/>
                  <a:ext cx="245" cy="295"/>
                </a:xfrm>
                <a:prstGeom prst="rect">
                  <a:avLst/>
                </a:prstGeom>
                <a:gradFill rotWithShape="0">
                  <a:gsLst>
                    <a:gs pos="0">
                      <a:srgbClr val="EAEAEA">
                        <a:gamma/>
                        <a:shade val="66667"/>
                        <a:invGamma/>
                      </a:srgbClr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ffectLst/>
                <a:scene3d>
                  <a:camera prst="legacyObliqueTopRight"/>
                  <a:lightRig rig="legacyFlat3" dir="b"/>
                </a:scene3d>
                <a:sp3d extrusionH="138100" prstMaterial="legacyMatte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7" name="Rectangle 459"/>
                <p:cNvSpPr>
                  <a:spLocks noChangeArrowheads="1"/>
                </p:cNvSpPr>
                <p:nvPr/>
              </p:nvSpPr>
              <p:spPr bwMode="auto">
                <a:xfrm>
                  <a:off x="3232" y="2442"/>
                  <a:ext cx="180" cy="180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8" name="Freeform 460"/>
                <p:cNvSpPr>
                  <a:spLocks/>
                </p:cNvSpPr>
                <p:nvPr/>
              </p:nvSpPr>
              <p:spPr bwMode="auto">
                <a:xfrm>
                  <a:off x="3249" y="2482"/>
                  <a:ext cx="142" cy="295"/>
                </a:xfrm>
                <a:custGeom>
                  <a:avLst/>
                  <a:gdLst>
                    <a:gd name="T0" fmla="*/ 0 w 651"/>
                    <a:gd name="T1" fmla="*/ 402 h 467"/>
                    <a:gd name="T2" fmla="*/ 96 w 651"/>
                    <a:gd name="T3" fmla="*/ 338 h 467"/>
                    <a:gd name="T4" fmla="*/ 96 w 651"/>
                    <a:gd name="T5" fmla="*/ 380 h 467"/>
                    <a:gd name="T6" fmla="*/ 212 w 651"/>
                    <a:gd name="T7" fmla="*/ 380 h 467"/>
                    <a:gd name="T8" fmla="*/ 419 w 651"/>
                    <a:gd name="T9" fmla="*/ 39 h 467"/>
                    <a:gd name="T10" fmla="*/ 552 w 651"/>
                    <a:gd name="T11" fmla="*/ 39 h 467"/>
                    <a:gd name="T12" fmla="*/ 552 w 651"/>
                    <a:gd name="T13" fmla="*/ 0 h 467"/>
                    <a:gd name="T14" fmla="*/ 651 w 651"/>
                    <a:gd name="T15" fmla="*/ 63 h 467"/>
                    <a:gd name="T16" fmla="*/ 554 w 651"/>
                    <a:gd name="T17" fmla="*/ 128 h 467"/>
                    <a:gd name="T18" fmla="*/ 554 w 651"/>
                    <a:gd name="T19" fmla="*/ 84 h 467"/>
                    <a:gd name="T20" fmla="*/ 444 w 651"/>
                    <a:gd name="T21" fmla="*/ 84 h 467"/>
                    <a:gd name="T22" fmla="*/ 243 w 651"/>
                    <a:gd name="T23" fmla="*/ 425 h 467"/>
                    <a:gd name="T24" fmla="*/ 98 w 651"/>
                    <a:gd name="T25" fmla="*/ 425 h 467"/>
                    <a:gd name="T26" fmla="*/ 98 w 651"/>
                    <a:gd name="T27" fmla="*/ 467 h 467"/>
                    <a:gd name="T28" fmla="*/ 0 w 651"/>
                    <a:gd name="T29" fmla="*/ 402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51" h="467">
                      <a:moveTo>
                        <a:pt x="0" y="402"/>
                      </a:moveTo>
                      <a:lnTo>
                        <a:pt x="96" y="338"/>
                      </a:lnTo>
                      <a:lnTo>
                        <a:pt x="96" y="380"/>
                      </a:lnTo>
                      <a:lnTo>
                        <a:pt x="212" y="380"/>
                      </a:lnTo>
                      <a:lnTo>
                        <a:pt x="419" y="39"/>
                      </a:lnTo>
                      <a:lnTo>
                        <a:pt x="552" y="39"/>
                      </a:lnTo>
                      <a:lnTo>
                        <a:pt x="552" y="0"/>
                      </a:lnTo>
                      <a:lnTo>
                        <a:pt x="651" y="63"/>
                      </a:lnTo>
                      <a:lnTo>
                        <a:pt x="554" y="128"/>
                      </a:lnTo>
                      <a:lnTo>
                        <a:pt x="554" y="84"/>
                      </a:lnTo>
                      <a:lnTo>
                        <a:pt x="444" y="84"/>
                      </a:lnTo>
                      <a:lnTo>
                        <a:pt x="243" y="425"/>
                      </a:lnTo>
                      <a:lnTo>
                        <a:pt x="98" y="425"/>
                      </a:lnTo>
                      <a:lnTo>
                        <a:pt x="98" y="467"/>
                      </a:lnTo>
                      <a:lnTo>
                        <a:pt x="0" y="4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9" name="Freeform 461"/>
                <p:cNvSpPr>
                  <a:spLocks/>
                </p:cNvSpPr>
                <p:nvPr/>
              </p:nvSpPr>
              <p:spPr bwMode="auto">
                <a:xfrm flipV="1">
                  <a:off x="3249" y="2482"/>
                  <a:ext cx="142" cy="295"/>
                </a:xfrm>
                <a:custGeom>
                  <a:avLst/>
                  <a:gdLst>
                    <a:gd name="T0" fmla="*/ 0 w 651"/>
                    <a:gd name="T1" fmla="*/ 402 h 467"/>
                    <a:gd name="T2" fmla="*/ 96 w 651"/>
                    <a:gd name="T3" fmla="*/ 338 h 467"/>
                    <a:gd name="T4" fmla="*/ 96 w 651"/>
                    <a:gd name="T5" fmla="*/ 380 h 467"/>
                    <a:gd name="T6" fmla="*/ 212 w 651"/>
                    <a:gd name="T7" fmla="*/ 380 h 467"/>
                    <a:gd name="T8" fmla="*/ 419 w 651"/>
                    <a:gd name="T9" fmla="*/ 39 h 467"/>
                    <a:gd name="T10" fmla="*/ 552 w 651"/>
                    <a:gd name="T11" fmla="*/ 39 h 467"/>
                    <a:gd name="T12" fmla="*/ 552 w 651"/>
                    <a:gd name="T13" fmla="*/ 0 h 467"/>
                    <a:gd name="T14" fmla="*/ 651 w 651"/>
                    <a:gd name="T15" fmla="*/ 63 h 467"/>
                    <a:gd name="T16" fmla="*/ 554 w 651"/>
                    <a:gd name="T17" fmla="*/ 128 h 467"/>
                    <a:gd name="T18" fmla="*/ 554 w 651"/>
                    <a:gd name="T19" fmla="*/ 84 h 467"/>
                    <a:gd name="T20" fmla="*/ 444 w 651"/>
                    <a:gd name="T21" fmla="*/ 84 h 467"/>
                    <a:gd name="T22" fmla="*/ 243 w 651"/>
                    <a:gd name="T23" fmla="*/ 425 h 467"/>
                    <a:gd name="T24" fmla="*/ 98 w 651"/>
                    <a:gd name="T25" fmla="*/ 425 h 467"/>
                    <a:gd name="T26" fmla="*/ 98 w 651"/>
                    <a:gd name="T27" fmla="*/ 467 h 467"/>
                    <a:gd name="T28" fmla="*/ 0 w 651"/>
                    <a:gd name="T29" fmla="*/ 402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51" h="467">
                      <a:moveTo>
                        <a:pt x="0" y="402"/>
                      </a:moveTo>
                      <a:lnTo>
                        <a:pt x="96" y="338"/>
                      </a:lnTo>
                      <a:lnTo>
                        <a:pt x="96" y="380"/>
                      </a:lnTo>
                      <a:lnTo>
                        <a:pt x="212" y="380"/>
                      </a:lnTo>
                      <a:lnTo>
                        <a:pt x="419" y="39"/>
                      </a:lnTo>
                      <a:lnTo>
                        <a:pt x="552" y="39"/>
                      </a:lnTo>
                      <a:lnTo>
                        <a:pt x="552" y="0"/>
                      </a:lnTo>
                      <a:lnTo>
                        <a:pt x="651" y="63"/>
                      </a:lnTo>
                      <a:lnTo>
                        <a:pt x="554" y="128"/>
                      </a:lnTo>
                      <a:lnTo>
                        <a:pt x="554" y="84"/>
                      </a:lnTo>
                      <a:lnTo>
                        <a:pt x="444" y="84"/>
                      </a:lnTo>
                      <a:lnTo>
                        <a:pt x="243" y="425"/>
                      </a:lnTo>
                      <a:lnTo>
                        <a:pt x="98" y="425"/>
                      </a:lnTo>
                      <a:lnTo>
                        <a:pt x="98" y="467"/>
                      </a:lnTo>
                      <a:lnTo>
                        <a:pt x="0" y="4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70" name="Freeform 475"/>
              <p:cNvSpPr>
                <a:spLocks/>
              </p:cNvSpPr>
              <p:nvPr/>
            </p:nvSpPr>
            <p:spPr bwMode="auto">
              <a:xfrm>
                <a:off x="1527" y="2561"/>
                <a:ext cx="142" cy="295"/>
              </a:xfrm>
              <a:custGeom>
                <a:avLst/>
                <a:gdLst>
                  <a:gd name="T0" fmla="*/ 0 w 651"/>
                  <a:gd name="T1" fmla="*/ 402 h 467"/>
                  <a:gd name="T2" fmla="*/ 96 w 651"/>
                  <a:gd name="T3" fmla="*/ 338 h 467"/>
                  <a:gd name="T4" fmla="*/ 96 w 651"/>
                  <a:gd name="T5" fmla="*/ 380 h 467"/>
                  <a:gd name="T6" fmla="*/ 212 w 651"/>
                  <a:gd name="T7" fmla="*/ 380 h 467"/>
                  <a:gd name="T8" fmla="*/ 419 w 651"/>
                  <a:gd name="T9" fmla="*/ 39 h 467"/>
                  <a:gd name="T10" fmla="*/ 552 w 651"/>
                  <a:gd name="T11" fmla="*/ 39 h 467"/>
                  <a:gd name="T12" fmla="*/ 552 w 651"/>
                  <a:gd name="T13" fmla="*/ 0 h 467"/>
                  <a:gd name="T14" fmla="*/ 651 w 651"/>
                  <a:gd name="T15" fmla="*/ 63 h 467"/>
                  <a:gd name="T16" fmla="*/ 554 w 651"/>
                  <a:gd name="T17" fmla="*/ 128 h 467"/>
                  <a:gd name="T18" fmla="*/ 554 w 651"/>
                  <a:gd name="T19" fmla="*/ 84 h 467"/>
                  <a:gd name="T20" fmla="*/ 444 w 651"/>
                  <a:gd name="T21" fmla="*/ 84 h 467"/>
                  <a:gd name="T22" fmla="*/ 243 w 651"/>
                  <a:gd name="T23" fmla="*/ 425 h 467"/>
                  <a:gd name="T24" fmla="*/ 98 w 651"/>
                  <a:gd name="T25" fmla="*/ 425 h 467"/>
                  <a:gd name="T26" fmla="*/ 98 w 651"/>
                  <a:gd name="T27" fmla="*/ 467 h 467"/>
                  <a:gd name="T28" fmla="*/ 0 w 651"/>
                  <a:gd name="T29" fmla="*/ 40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1" h="467">
                    <a:moveTo>
                      <a:pt x="0" y="402"/>
                    </a:moveTo>
                    <a:lnTo>
                      <a:pt x="96" y="338"/>
                    </a:lnTo>
                    <a:lnTo>
                      <a:pt x="96" y="380"/>
                    </a:lnTo>
                    <a:lnTo>
                      <a:pt x="212" y="380"/>
                    </a:lnTo>
                    <a:lnTo>
                      <a:pt x="419" y="39"/>
                    </a:lnTo>
                    <a:lnTo>
                      <a:pt x="552" y="39"/>
                    </a:lnTo>
                    <a:lnTo>
                      <a:pt x="552" y="0"/>
                    </a:lnTo>
                    <a:lnTo>
                      <a:pt x="651" y="63"/>
                    </a:lnTo>
                    <a:lnTo>
                      <a:pt x="554" y="128"/>
                    </a:lnTo>
                    <a:lnTo>
                      <a:pt x="554" y="84"/>
                    </a:lnTo>
                    <a:lnTo>
                      <a:pt x="444" y="84"/>
                    </a:lnTo>
                    <a:lnTo>
                      <a:pt x="243" y="425"/>
                    </a:lnTo>
                    <a:lnTo>
                      <a:pt x="98" y="425"/>
                    </a:lnTo>
                    <a:lnTo>
                      <a:pt x="98" y="467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6" name="Freeform 480"/>
              <p:cNvSpPr>
                <a:spLocks/>
              </p:cNvSpPr>
              <p:nvPr/>
            </p:nvSpPr>
            <p:spPr bwMode="auto">
              <a:xfrm>
                <a:off x="2543" y="2561"/>
                <a:ext cx="142" cy="295"/>
              </a:xfrm>
              <a:custGeom>
                <a:avLst/>
                <a:gdLst>
                  <a:gd name="T0" fmla="*/ 0 w 651"/>
                  <a:gd name="T1" fmla="*/ 402 h 467"/>
                  <a:gd name="T2" fmla="*/ 96 w 651"/>
                  <a:gd name="T3" fmla="*/ 338 h 467"/>
                  <a:gd name="T4" fmla="*/ 96 w 651"/>
                  <a:gd name="T5" fmla="*/ 380 h 467"/>
                  <a:gd name="T6" fmla="*/ 212 w 651"/>
                  <a:gd name="T7" fmla="*/ 380 h 467"/>
                  <a:gd name="T8" fmla="*/ 419 w 651"/>
                  <a:gd name="T9" fmla="*/ 39 h 467"/>
                  <a:gd name="T10" fmla="*/ 552 w 651"/>
                  <a:gd name="T11" fmla="*/ 39 h 467"/>
                  <a:gd name="T12" fmla="*/ 552 w 651"/>
                  <a:gd name="T13" fmla="*/ 0 h 467"/>
                  <a:gd name="T14" fmla="*/ 651 w 651"/>
                  <a:gd name="T15" fmla="*/ 63 h 467"/>
                  <a:gd name="T16" fmla="*/ 554 w 651"/>
                  <a:gd name="T17" fmla="*/ 128 h 467"/>
                  <a:gd name="T18" fmla="*/ 554 w 651"/>
                  <a:gd name="T19" fmla="*/ 84 h 467"/>
                  <a:gd name="T20" fmla="*/ 444 w 651"/>
                  <a:gd name="T21" fmla="*/ 84 h 467"/>
                  <a:gd name="T22" fmla="*/ 243 w 651"/>
                  <a:gd name="T23" fmla="*/ 425 h 467"/>
                  <a:gd name="T24" fmla="*/ 98 w 651"/>
                  <a:gd name="T25" fmla="*/ 425 h 467"/>
                  <a:gd name="T26" fmla="*/ 98 w 651"/>
                  <a:gd name="T27" fmla="*/ 467 h 467"/>
                  <a:gd name="T28" fmla="*/ 0 w 651"/>
                  <a:gd name="T29" fmla="*/ 40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1" h="467">
                    <a:moveTo>
                      <a:pt x="0" y="402"/>
                    </a:moveTo>
                    <a:lnTo>
                      <a:pt x="96" y="338"/>
                    </a:lnTo>
                    <a:lnTo>
                      <a:pt x="96" y="380"/>
                    </a:lnTo>
                    <a:lnTo>
                      <a:pt x="212" y="380"/>
                    </a:lnTo>
                    <a:lnTo>
                      <a:pt x="419" y="39"/>
                    </a:lnTo>
                    <a:lnTo>
                      <a:pt x="552" y="39"/>
                    </a:lnTo>
                    <a:lnTo>
                      <a:pt x="552" y="0"/>
                    </a:lnTo>
                    <a:lnTo>
                      <a:pt x="651" y="63"/>
                    </a:lnTo>
                    <a:lnTo>
                      <a:pt x="554" y="128"/>
                    </a:lnTo>
                    <a:lnTo>
                      <a:pt x="554" y="84"/>
                    </a:lnTo>
                    <a:lnTo>
                      <a:pt x="444" y="84"/>
                    </a:lnTo>
                    <a:lnTo>
                      <a:pt x="243" y="425"/>
                    </a:lnTo>
                    <a:lnTo>
                      <a:pt x="98" y="425"/>
                    </a:lnTo>
                    <a:lnTo>
                      <a:pt x="98" y="467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30" name="Line 482"/>
            <p:cNvSpPr>
              <a:spLocks noChangeShapeType="1"/>
            </p:cNvSpPr>
            <p:nvPr/>
          </p:nvSpPr>
          <p:spPr bwMode="auto">
            <a:xfrm>
              <a:off x="-1880" y="2344"/>
              <a:ext cx="196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1" name="Line 483"/>
            <p:cNvSpPr>
              <a:spLocks noChangeShapeType="1"/>
            </p:cNvSpPr>
            <p:nvPr/>
          </p:nvSpPr>
          <p:spPr bwMode="auto">
            <a:xfrm flipV="1">
              <a:off x="-1541" y="2344"/>
              <a:ext cx="215" cy="1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32" name="Group 484"/>
            <p:cNvGrpSpPr>
              <a:grpSpLocks/>
            </p:cNvGrpSpPr>
            <p:nvPr/>
          </p:nvGrpSpPr>
          <p:grpSpPr bwMode="auto">
            <a:xfrm>
              <a:off x="-1733" y="2399"/>
              <a:ext cx="213" cy="265"/>
              <a:chOff x="2689" y="3331"/>
              <a:chExt cx="392" cy="415"/>
            </a:xfrm>
          </p:grpSpPr>
          <p:sp>
            <p:nvSpPr>
              <p:cNvPr id="747" name="Oval 485"/>
              <p:cNvSpPr>
                <a:spLocks noChangeArrowheads="1"/>
              </p:cNvSpPr>
              <p:nvPr/>
            </p:nvSpPr>
            <p:spPr bwMode="auto">
              <a:xfrm>
                <a:off x="2728" y="3331"/>
                <a:ext cx="323" cy="415"/>
              </a:xfrm>
              <a:prstGeom prst="ellipse">
                <a:avLst/>
              </a:prstGeom>
              <a:gradFill rotWithShape="0">
                <a:gsLst>
                  <a:gs pos="0">
                    <a:srgbClr val="EAEAEA">
                      <a:gamma/>
                      <a:shade val="66667"/>
                      <a:invGamma/>
                    </a:srgbClr>
                  </a:gs>
                  <a:gs pos="100000">
                    <a:srgbClr val="EAEAEA"/>
                  </a:gs>
                </a:gsLst>
                <a:lin ang="5400000" scaled="1"/>
              </a:gra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extrusionH="125400" prstMaterial="legacyMatte">
                <a:bevelT w="13500" h="13500" prst="angle"/>
                <a:bevelB w="13500" h="13500" prst="angle"/>
                <a:extrusionClr>
                  <a:srgbClr val="EAEAEA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  <a:flatTx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8" name="Oval 486"/>
              <p:cNvSpPr>
                <a:spLocks noChangeAspect="1" noChangeArrowheads="1"/>
              </p:cNvSpPr>
              <p:nvPr/>
            </p:nvSpPr>
            <p:spPr bwMode="auto">
              <a:xfrm>
                <a:off x="2763" y="3421"/>
                <a:ext cx="243" cy="243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749" name="Group 487"/>
              <p:cNvGrpSpPr>
                <a:grpSpLocks/>
              </p:cNvGrpSpPr>
              <p:nvPr/>
            </p:nvGrpSpPr>
            <p:grpSpPr bwMode="auto">
              <a:xfrm rot="-5400000">
                <a:off x="2868" y="3345"/>
                <a:ext cx="33" cy="392"/>
                <a:chOff x="2105" y="1756"/>
                <a:chExt cx="34" cy="408"/>
              </a:xfrm>
            </p:grpSpPr>
            <p:sp>
              <p:nvSpPr>
                <p:cNvPr id="752" name="AutoShape 488"/>
                <p:cNvSpPr>
                  <a:spLocks noChangeArrowheads="1"/>
                </p:cNvSpPr>
                <p:nvPr/>
              </p:nvSpPr>
              <p:spPr bwMode="auto">
                <a:xfrm>
                  <a:off x="2105" y="1788"/>
                  <a:ext cx="34" cy="376"/>
                </a:xfrm>
                <a:prstGeom prst="downArrow">
                  <a:avLst>
                    <a:gd name="adj1" fmla="val 35296"/>
                    <a:gd name="adj2" fmla="val 91173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3" name="AutoShape 489"/>
                <p:cNvSpPr>
                  <a:spLocks noChangeArrowheads="1"/>
                </p:cNvSpPr>
                <p:nvPr/>
              </p:nvSpPr>
              <p:spPr bwMode="auto">
                <a:xfrm rot="10800000">
                  <a:off x="2105" y="1756"/>
                  <a:ext cx="34" cy="375"/>
                </a:xfrm>
                <a:prstGeom prst="downArrow">
                  <a:avLst>
                    <a:gd name="adj1" fmla="val 35296"/>
                    <a:gd name="adj2" fmla="val 91173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50" name="AutoShape 490"/>
              <p:cNvSpPr>
                <a:spLocks noChangeArrowheads="1"/>
              </p:cNvSpPr>
              <p:nvPr/>
            </p:nvSpPr>
            <p:spPr bwMode="auto">
              <a:xfrm>
                <a:off x="2867" y="3338"/>
                <a:ext cx="33" cy="300"/>
              </a:xfrm>
              <a:prstGeom prst="downArrow">
                <a:avLst>
                  <a:gd name="adj1" fmla="val 29417"/>
                  <a:gd name="adj2" fmla="val 85051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1" name="AutoShape 491"/>
              <p:cNvSpPr>
                <a:spLocks noChangeArrowheads="1"/>
              </p:cNvSpPr>
              <p:nvPr/>
            </p:nvSpPr>
            <p:spPr bwMode="auto">
              <a:xfrm flipV="1">
                <a:off x="2866" y="3440"/>
                <a:ext cx="33" cy="300"/>
              </a:xfrm>
              <a:prstGeom prst="downArrow">
                <a:avLst>
                  <a:gd name="adj1" fmla="val 29417"/>
                  <a:gd name="adj2" fmla="val 85051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33" name="Line 492"/>
            <p:cNvSpPr>
              <a:spLocks noChangeShapeType="1"/>
            </p:cNvSpPr>
            <p:nvPr/>
          </p:nvSpPr>
          <p:spPr bwMode="auto">
            <a:xfrm flipH="1">
              <a:off x="-1877" y="1669"/>
              <a:ext cx="196" cy="1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4" name="Line 493"/>
            <p:cNvSpPr>
              <a:spLocks noChangeShapeType="1"/>
            </p:cNvSpPr>
            <p:nvPr/>
          </p:nvSpPr>
          <p:spPr bwMode="auto">
            <a:xfrm>
              <a:off x="-1577" y="1663"/>
              <a:ext cx="232" cy="1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5" name="Line 494"/>
            <p:cNvSpPr>
              <a:spLocks noChangeShapeType="1"/>
            </p:cNvSpPr>
            <p:nvPr/>
          </p:nvSpPr>
          <p:spPr bwMode="auto">
            <a:xfrm flipV="1">
              <a:off x="-2441" y="1912"/>
              <a:ext cx="418" cy="1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6" name="Line 495"/>
            <p:cNvSpPr>
              <a:spLocks noChangeShapeType="1"/>
            </p:cNvSpPr>
            <p:nvPr/>
          </p:nvSpPr>
          <p:spPr bwMode="auto">
            <a:xfrm>
              <a:off x="-2440" y="2158"/>
              <a:ext cx="411" cy="1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7" name="Line 496"/>
            <p:cNvSpPr>
              <a:spLocks noChangeShapeType="1"/>
            </p:cNvSpPr>
            <p:nvPr/>
          </p:nvSpPr>
          <p:spPr bwMode="auto">
            <a:xfrm>
              <a:off x="-1180" y="1919"/>
              <a:ext cx="389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8" name="Line 497"/>
            <p:cNvSpPr>
              <a:spLocks noChangeShapeType="1"/>
            </p:cNvSpPr>
            <p:nvPr/>
          </p:nvSpPr>
          <p:spPr bwMode="auto">
            <a:xfrm flipV="1">
              <a:off x="-1181" y="2155"/>
              <a:ext cx="396" cy="1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39" name="Group 498"/>
            <p:cNvGrpSpPr>
              <a:grpSpLocks/>
            </p:cNvGrpSpPr>
            <p:nvPr/>
          </p:nvGrpSpPr>
          <p:grpSpPr bwMode="auto">
            <a:xfrm>
              <a:off x="-827" y="1984"/>
              <a:ext cx="213" cy="265"/>
              <a:chOff x="2688" y="3330"/>
              <a:chExt cx="394" cy="417"/>
            </a:xfrm>
          </p:grpSpPr>
          <p:sp>
            <p:nvSpPr>
              <p:cNvPr id="740" name="Oval 499"/>
              <p:cNvSpPr>
                <a:spLocks noChangeArrowheads="1"/>
              </p:cNvSpPr>
              <p:nvPr/>
            </p:nvSpPr>
            <p:spPr bwMode="auto">
              <a:xfrm>
                <a:off x="2728" y="3330"/>
                <a:ext cx="323" cy="417"/>
              </a:xfrm>
              <a:prstGeom prst="ellipse">
                <a:avLst/>
              </a:prstGeom>
              <a:gradFill rotWithShape="0">
                <a:gsLst>
                  <a:gs pos="0">
                    <a:srgbClr val="EAEAEA">
                      <a:gamma/>
                      <a:shade val="66667"/>
                      <a:invGamma/>
                    </a:srgbClr>
                  </a:gs>
                  <a:gs pos="100000">
                    <a:srgbClr val="EAEAEA"/>
                  </a:gs>
                </a:gsLst>
                <a:lin ang="5400000" scaled="1"/>
              </a:gra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extrusionH="125400" prstMaterial="legacyMatte">
                <a:bevelT w="13500" h="13500" prst="angle"/>
                <a:bevelB w="13500" h="13500" prst="angle"/>
                <a:extrusionClr>
                  <a:srgbClr val="EAEAEA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  <a:flatTx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1" name="Oval 500"/>
              <p:cNvSpPr>
                <a:spLocks noChangeAspect="1" noChangeArrowheads="1"/>
              </p:cNvSpPr>
              <p:nvPr/>
            </p:nvSpPr>
            <p:spPr bwMode="auto">
              <a:xfrm>
                <a:off x="2763" y="3421"/>
                <a:ext cx="243" cy="243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742" name="Group 501"/>
              <p:cNvGrpSpPr>
                <a:grpSpLocks/>
              </p:cNvGrpSpPr>
              <p:nvPr/>
            </p:nvGrpSpPr>
            <p:grpSpPr bwMode="auto">
              <a:xfrm rot="-5400000">
                <a:off x="2868" y="3344"/>
                <a:ext cx="33" cy="394"/>
                <a:chOff x="2105" y="1755"/>
                <a:chExt cx="34" cy="410"/>
              </a:xfrm>
            </p:grpSpPr>
            <p:sp>
              <p:nvSpPr>
                <p:cNvPr id="745" name="AutoShape 502"/>
                <p:cNvSpPr>
                  <a:spLocks noChangeArrowheads="1"/>
                </p:cNvSpPr>
                <p:nvPr/>
              </p:nvSpPr>
              <p:spPr bwMode="auto">
                <a:xfrm>
                  <a:off x="2105" y="1787"/>
                  <a:ext cx="34" cy="378"/>
                </a:xfrm>
                <a:prstGeom prst="downArrow">
                  <a:avLst>
                    <a:gd name="adj1" fmla="val 35296"/>
                    <a:gd name="adj2" fmla="val 91173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6" name="AutoShape 503"/>
                <p:cNvSpPr>
                  <a:spLocks noChangeArrowheads="1"/>
                </p:cNvSpPr>
                <p:nvPr/>
              </p:nvSpPr>
              <p:spPr bwMode="auto">
                <a:xfrm rot="10800000">
                  <a:off x="2105" y="1755"/>
                  <a:ext cx="34" cy="377"/>
                </a:xfrm>
                <a:prstGeom prst="downArrow">
                  <a:avLst>
                    <a:gd name="adj1" fmla="val 35296"/>
                    <a:gd name="adj2" fmla="val 91173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43" name="AutoShape 504"/>
              <p:cNvSpPr>
                <a:spLocks noChangeArrowheads="1"/>
              </p:cNvSpPr>
              <p:nvPr/>
            </p:nvSpPr>
            <p:spPr bwMode="auto">
              <a:xfrm>
                <a:off x="2867" y="3337"/>
                <a:ext cx="33" cy="302"/>
              </a:xfrm>
              <a:prstGeom prst="downArrow">
                <a:avLst>
                  <a:gd name="adj1" fmla="val 29417"/>
                  <a:gd name="adj2" fmla="val 85051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4" name="AutoShape 505"/>
              <p:cNvSpPr>
                <a:spLocks noChangeArrowheads="1"/>
              </p:cNvSpPr>
              <p:nvPr/>
            </p:nvSpPr>
            <p:spPr bwMode="auto">
              <a:xfrm flipV="1">
                <a:off x="2866" y="3439"/>
                <a:ext cx="33" cy="302"/>
              </a:xfrm>
              <a:prstGeom prst="downArrow">
                <a:avLst>
                  <a:gd name="adj1" fmla="val 29417"/>
                  <a:gd name="adj2" fmla="val 85051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806" name="Slide Number Placeholder 4"/>
          <p:cNvSpPr txBox="1">
            <a:spLocks/>
          </p:cNvSpPr>
          <p:nvPr/>
        </p:nvSpPr>
        <p:spPr>
          <a:xfrm>
            <a:off x="6852995" y="6568018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B759E-6475-4C66-BC50-6F3BE3A7B3D4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07" name="Footer Placeholder 5"/>
          <p:cNvSpPr txBox="1">
            <a:spLocks/>
          </p:cNvSpPr>
          <p:nvPr/>
        </p:nvSpPr>
        <p:spPr>
          <a:xfrm>
            <a:off x="2075968" y="6568018"/>
            <a:ext cx="326208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Zensar Technologies 2013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84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7196722" cy="902368"/>
          </a:xfrm>
        </p:spPr>
        <p:txBody>
          <a:bodyPr anchor="ctr"/>
          <a:lstStyle/>
          <a:p>
            <a:r>
              <a:rPr lang="en-US" b="1" dirty="0" smtClean="0"/>
              <a:t>Agenda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7771" y="1982826"/>
            <a:ext cx="5782921" cy="232223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Industry View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800" dirty="0" smtClean="0"/>
              <a:t>Year 1 (FY12) – Integration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800" dirty="0" smtClean="0"/>
              <a:t>Year 2 (FY13) – Consolidation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Year 3 (FY14) – Leveraging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2" b="3581"/>
          <a:stretch/>
        </p:blipFill>
        <p:spPr bwMode="auto">
          <a:xfrm rot="16200000">
            <a:off x="55577" y="2805250"/>
            <a:ext cx="2805113" cy="91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 txBox="1">
            <a:spLocks/>
          </p:cNvSpPr>
          <p:nvPr/>
        </p:nvSpPr>
        <p:spPr>
          <a:xfrm>
            <a:off x="6852995" y="6568018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B759E-6475-4C66-BC50-6F3BE3A7B3D4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2075968" y="6568018"/>
            <a:ext cx="326208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Zensar Technologies 2013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6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157836" y="2514600"/>
            <a:ext cx="4832619" cy="914400"/>
          </a:xfrm>
        </p:spPr>
        <p:txBody>
          <a:bodyPr/>
          <a:lstStyle/>
          <a:p>
            <a:r>
              <a:rPr lang="en-US" sz="6600" cap="none" dirty="0" smtClean="0">
                <a:solidFill>
                  <a:srgbClr val="002060"/>
                </a:solidFill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875985" cy="901520"/>
          </a:xfrm>
        </p:spPr>
        <p:txBody>
          <a:bodyPr anchor="ctr">
            <a:normAutofit/>
          </a:bodyPr>
          <a:lstStyle/>
          <a:p>
            <a:r>
              <a:rPr lang="en-US" b="1" dirty="0"/>
              <a:t>  </a:t>
            </a:r>
            <a:r>
              <a:rPr lang="en-US" b="1" dirty="0" smtClean="0"/>
              <a:t>Global </a:t>
            </a:r>
            <a:r>
              <a:rPr lang="en-US" b="1" dirty="0"/>
              <a:t>IM Opportunity - By </a:t>
            </a:r>
            <a:r>
              <a:rPr lang="en-US" b="1" dirty="0" smtClean="0"/>
              <a:t>Geography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9958" y="5919256"/>
            <a:ext cx="7604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Market Size : $269B in 2011, $355B in 2016</a:t>
            </a:r>
            <a:endParaRPr lang="en-GB" sz="1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6" y="1503337"/>
            <a:ext cx="8814820" cy="423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789591" y="5983270"/>
            <a:ext cx="10839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chemeClr val="accent6">
                    <a:lumMod val="75000"/>
                  </a:schemeClr>
                </a:solidFill>
              </a:rPr>
              <a:t>Source: Ovum</a:t>
            </a:r>
            <a:endParaRPr lang="en-US" sz="11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6852995" y="6568018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B759E-6475-4C66-BC50-6F3BE3A7B3D4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075968" y="6568018"/>
            <a:ext cx="326208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Zensar Technologies 2013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8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30"/>
            <a:ext cx="7772400" cy="877911"/>
          </a:xfrm>
        </p:spPr>
        <p:txBody>
          <a:bodyPr anchor="ctr">
            <a:normAutofit/>
          </a:bodyPr>
          <a:lstStyle/>
          <a:p>
            <a:r>
              <a:rPr lang="en-US" b="1" dirty="0"/>
              <a:t>  </a:t>
            </a:r>
            <a:r>
              <a:rPr lang="en-US" b="1" dirty="0" smtClean="0"/>
              <a:t>Global </a:t>
            </a:r>
            <a:r>
              <a:rPr lang="en-US" b="1" dirty="0"/>
              <a:t>IM Opportunity - By Service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789591" y="5983270"/>
            <a:ext cx="10839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chemeClr val="accent6">
                    <a:lumMod val="75000"/>
                  </a:schemeClr>
                </a:solidFill>
              </a:rPr>
              <a:t>Source: Ovum</a:t>
            </a:r>
            <a:endParaRPr lang="en-US" sz="11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1406992"/>
            <a:ext cx="8682039" cy="439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9958" y="5919256"/>
            <a:ext cx="7604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Market Size : $269B in 2011, $355B in 2016</a:t>
            </a:r>
            <a:endParaRPr lang="en-GB" sz="1600" b="1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6852995" y="6568018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B759E-6475-4C66-BC50-6F3BE3A7B3D4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Footer Placeholder 5"/>
          <p:cNvSpPr txBox="1">
            <a:spLocks/>
          </p:cNvSpPr>
          <p:nvPr/>
        </p:nvSpPr>
        <p:spPr>
          <a:xfrm>
            <a:off x="2075968" y="6568018"/>
            <a:ext cx="326208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Zensar Technologies 2013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39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30"/>
            <a:ext cx="7772400" cy="877911"/>
          </a:xfrm>
        </p:spPr>
        <p:txBody>
          <a:bodyPr anchor="ctr">
            <a:normAutofit/>
          </a:bodyPr>
          <a:lstStyle/>
          <a:p>
            <a:r>
              <a:rPr lang="en-US" b="1" dirty="0"/>
              <a:t>  </a:t>
            </a:r>
            <a:r>
              <a:rPr lang="en-US" b="1" dirty="0" smtClean="0"/>
              <a:t>Global </a:t>
            </a:r>
            <a:r>
              <a:rPr lang="en-US" b="1" dirty="0"/>
              <a:t>IM Opportunity - By </a:t>
            </a:r>
            <a:r>
              <a:rPr lang="en-US" b="1" dirty="0" smtClean="0"/>
              <a:t>Verticals</a:t>
            </a:r>
            <a:endParaRPr lang="en-GB" b="1" dirty="0"/>
          </a:p>
        </p:txBody>
      </p:sp>
      <p:graphicFrame>
        <p:nvGraphicFramePr>
          <p:cNvPr id="7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624086"/>
              </p:ext>
            </p:extLst>
          </p:nvPr>
        </p:nvGraphicFramePr>
        <p:xfrm>
          <a:off x="457200" y="1143000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297431" y="6142166"/>
            <a:ext cx="8691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Source: Ovum’s Global IT Services Forecast Model – June ‘11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852995" y="6568018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B759E-6475-4C66-BC50-6F3BE3A7B3D4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2075968" y="6568018"/>
            <a:ext cx="326208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Zensar Technologies 2013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5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oid 18"/>
          <p:cNvSpPr/>
          <p:nvPr/>
        </p:nvSpPr>
        <p:spPr>
          <a:xfrm rot="16200000">
            <a:off x="4066387" y="1609221"/>
            <a:ext cx="5517419" cy="4215533"/>
          </a:xfrm>
          <a:prstGeom prst="trapezoid">
            <a:avLst>
              <a:gd name="adj" fmla="val 5595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/>
          <p:cNvSpPr/>
          <p:nvPr/>
        </p:nvSpPr>
        <p:spPr>
          <a:xfrm rot="5400000">
            <a:off x="-426204" y="1828789"/>
            <a:ext cx="5517419" cy="3905573"/>
          </a:xfrm>
          <a:prstGeom prst="trapezoid">
            <a:avLst>
              <a:gd name="adj" fmla="val 5595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838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5518" y="154590"/>
            <a:ext cx="6839712" cy="566610"/>
          </a:xfrm>
        </p:spPr>
        <p:txBody>
          <a:bodyPr anchor="ctr">
            <a:normAutofit/>
          </a:bodyPr>
          <a:lstStyle/>
          <a:p>
            <a:r>
              <a:rPr lang="en-US" b="1" dirty="0"/>
              <a:t>Zensar </a:t>
            </a:r>
            <a:r>
              <a:rPr lang="en-US" b="1" dirty="0" smtClean="0"/>
              <a:t>Akibia </a:t>
            </a:r>
            <a:r>
              <a:rPr lang="en-US" b="1" dirty="0"/>
              <a:t>Integration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25864" y="2933049"/>
            <a:ext cx="2092271" cy="151883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Integrated Story</a:t>
            </a:r>
            <a:endParaRPr lang="en-US" sz="2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239146" y="1348353"/>
            <a:ext cx="0" cy="469598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26257" y="1344473"/>
            <a:ext cx="0" cy="469598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805917" y="1563986"/>
            <a:ext cx="1875295" cy="37329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Zensar</a:t>
            </a:r>
            <a:endParaRPr lang="en-US" sz="2000" dirty="0"/>
          </a:p>
        </p:txBody>
      </p:sp>
      <p:sp>
        <p:nvSpPr>
          <p:cNvPr id="23" name="Rounded Rectangle 22"/>
          <p:cNvSpPr/>
          <p:nvPr/>
        </p:nvSpPr>
        <p:spPr>
          <a:xfrm>
            <a:off x="6623622" y="1576279"/>
            <a:ext cx="1875295" cy="37329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Akibia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41711" y="2585996"/>
            <a:ext cx="29005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endParaRPr lang="en-US" sz="1600" b="1" u="sng" dirty="0" smtClean="0"/>
          </a:p>
          <a:p>
            <a:pPr marL="285750" indent="-285750">
              <a:buBlip>
                <a:blip r:embed="rId3"/>
              </a:buBlip>
            </a:pPr>
            <a:r>
              <a:rPr lang="en-US" sz="1600" dirty="0" smtClean="0"/>
              <a:t>RIMS  &amp; Service Desk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600" dirty="0" smtClean="0"/>
              <a:t>Shared Services 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600" dirty="0" smtClean="0"/>
              <a:t>ITIL Process Consulting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600" dirty="0" smtClean="0"/>
              <a:t>Exchange Migration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600" dirty="0" smtClean="0"/>
              <a:t>Network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600" dirty="0" smtClean="0"/>
              <a:t>Server &amp; Storage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600" dirty="0" smtClean="0"/>
              <a:t>Database &amp; Messaging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25027" y="2833090"/>
            <a:ext cx="28302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Blip>
                <a:blip r:embed="rId3"/>
              </a:buBlip>
              <a:defRPr sz="16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b="0" u="none" dirty="0" smtClean="0"/>
              <a:t>Multivendor Data </a:t>
            </a:r>
            <a:r>
              <a:rPr lang="en-US" b="0" u="none" dirty="0"/>
              <a:t>center support &amp; maintenance</a:t>
            </a:r>
          </a:p>
          <a:p>
            <a:r>
              <a:rPr lang="en-US" b="0" u="none" dirty="0"/>
              <a:t>OEM Alliances</a:t>
            </a:r>
          </a:p>
          <a:p>
            <a:r>
              <a:rPr lang="en-US" b="0" u="none" dirty="0"/>
              <a:t>Risk &amp; Compliance management</a:t>
            </a:r>
          </a:p>
          <a:p>
            <a:r>
              <a:rPr lang="en-US" b="0" u="none" dirty="0"/>
              <a:t>Network  Security solutions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4619" y="5327647"/>
            <a:ext cx="267180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Only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50-70% 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service spectrum covered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63376" y="5321294"/>
            <a:ext cx="267180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Only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40-50% 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service spectrum covered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>
          <a:xfrm>
            <a:off x="6852995" y="6568018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B759E-6475-4C66-BC50-6F3BE3A7B3D4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Footer Placeholder 5"/>
          <p:cNvSpPr txBox="1">
            <a:spLocks/>
          </p:cNvSpPr>
          <p:nvPr/>
        </p:nvSpPr>
        <p:spPr>
          <a:xfrm>
            <a:off x="2075968" y="6568018"/>
            <a:ext cx="326208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Zensar Technologies 2013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13"/>
          <p:cNvSpPr/>
          <p:nvPr/>
        </p:nvSpPr>
        <p:spPr>
          <a:xfrm rot="10800000">
            <a:off x="865411" y="2903443"/>
            <a:ext cx="7654873" cy="852958"/>
          </a:xfrm>
          <a:prstGeom prst="trapezoid">
            <a:avLst>
              <a:gd name="adj" fmla="val 3007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/>
          <p:cNvSpPr/>
          <p:nvPr/>
        </p:nvSpPr>
        <p:spPr>
          <a:xfrm>
            <a:off x="905170" y="4214371"/>
            <a:ext cx="7654873" cy="852958"/>
          </a:xfrm>
          <a:prstGeom prst="trapezoid">
            <a:avLst>
              <a:gd name="adj" fmla="val 30801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37" y="192"/>
            <a:ext cx="7196722" cy="902176"/>
          </a:xfrm>
        </p:spPr>
        <p:txBody>
          <a:bodyPr anchor="ctr">
            <a:normAutofit/>
          </a:bodyPr>
          <a:lstStyle/>
          <a:p>
            <a:r>
              <a:rPr lang="en-US" b="1" dirty="0"/>
              <a:t>Strategic Objective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5845" y="1219200"/>
            <a:ext cx="8682038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rgbClr val="00B050"/>
              </a:solidFill>
              <a:latin typeface="Arial"/>
              <a:cs typeface="+mn-cs"/>
            </a:endParaRPr>
          </a:p>
          <a:p>
            <a:pPr marL="800100" lvl="1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2400" b="1" dirty="0" smtClean="0">
              <a:solidFill>
                <a:srgbClr val="00B050"/>
              </a:solidFill>
              <a:latin typeface="Arial"/>
              <a:cs typeface="+mn-cs"/>
            </a:endParaRPr>
          </a:p>
          <a:p>
            <a:pPr lvl="1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+mn-cs"/>
              </a:rPr>
              <a:t>To achieve $400m Revenue from IM by FY17</a:t>
            </a:r>
          </a:p>
        </p:txBody>
      </p:sp>
      <p:sp>
        <p:nvSpPr>
          <p:cNvPr id="11" name="Trapezoid 10"/>
          <p:cNvSpPr/>
          <p:nvPr/>
        </p:nvSpPr>
        <p:spPr>
          <a:xfrm rot="16200000">
            <a:off x="6300078" y="2846091"/>
            <a:ext cx="2179027" cy="2275360"/>
          </a:xfrm>
          <a:prstGeom prst="trapezoid">
            <a:avLst>
              <a:gd name="adj" fmla="val 3501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/>
          <p:cNvSpPr/>
          <p:nvPr/>
        </p:nvSpPr>
        <p:spPr>
          <a:xfrm rot="5400000">
            <a:off x="963404" y="2799199"/>
            <a:ext cx="2179027" cy="2375010"/>
          </a:xfrm>
          <a:prstGeom prst="trapezoid">
            <a:avLst>
              <a:gd name="adj" fmla="val 3426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24925" y="3658506"/>
            <a:ext cx="3047980" cy="62706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" descr="C:\Documents and Settings\Zensar\Desktop\akibia_final_gimlogo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23" y="3685471"/>
            <a:ext cx="3011487" cy="62706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726869" y="3125769"/>
            <a:ext cx="4196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Data Center services and Multi-Vendor Support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694211" y="4589477"/>
            <a:ext cx="4196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End User Computing services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 rot="5400000">
            <a:off x="6774446" y="3629670"/>
            <a:ext cx="16717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Security </a:t>
            </a:r>
          </a:p>
          <a:p>
            <a:pPr algn="ctr"/>
            <a:r>
              <a:rPr lang="en-US" sz="1400" b="1" dirty="0" smtClean="0"/>
              <a:t>and </a:t>
            </a:r>
          </a:p>
          <a:p>
            <a:pPr algn="ctr"/>
            <a:r>
              <a:rPr lang="en-US" sz="1400" b="1" dirty="0" smtClean="0"/>
              <a:t>Compliance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866835" y="3617372"/>
            <a:ext cx="16717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Remote Infrastructure Management</a:t>
            </a:r>
            <a:endParaRPr lang="en-US" sz="1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849086" y="2367643"/>
            <a:ext cx="7678186" cy="5295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Akibia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49086" y="5045218"/>
            <a:ext cx="7678186" cy="5295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Zensar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lide Number Placeholder 4"/>
          <p:cNvSpPr txBox="1">
            <a:spLocks/>
          </p:cNvSpPr>
          <p:nvPr/>
        </p:nvSpPr>
        <p:spPr>
          <a:xfrm>
            <a:off x="6852995" y="6568018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B759E-6475-4C66-BC50-6F3BE3A7B3D4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Footer Placeholder 5"/>
          <p:cNvSpPr txBox="1">
            <a:spLocks/>
          </p:cNvSpPr>
          <p:nvPr/>
        </p:nvSpPr>
        <p:spPr>
          <a:xfrm>
            <a:off x="2075968" y="6568018"/>
            <a:ext cx="326208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Zensar Technologies 2013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5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37" y="192"/>
            <a:ext cx="7196722" cy="902176"/>
          </a:xfrm>
        </p:spPr>
        <p:txBody>
          <a:bodyPr anchor="ctr">
            <a:normAutofit/>
          </a:bodyPr>
          <a:lstStyle/>
          <a:p>
            <a:r>
              <a:rPr lang="en-US" b="1" dirty="0"/>
              <a:t>The Integration focus in FY12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925" y="1642187"/>
            <a:ext cx="7770624" cy="320564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Crafting the complete services portfolio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Cross selling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Going after large deals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Building a seamless Global IM business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Common branding</a:t>
            </a:r>
          </a:p>
          <a:p>
            <a:pPr marL="0" indent="0">
              <a:spcBef>
                <a:spcPts val="1800"/>
              </a:spcBef>
              <a:buNone/>
            </a:pPr>
            <a:endParaRPr lang="en-I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6852995" y="6568018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B759E-6475-4C66-BC50-6F3BE3A7B3D4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075968" y="6568018"/>
            <a:ext cx="326208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Zensar Technologies 2013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8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35" y="192"/>
            <a:ext cx="7196722" cy="902176"/>
          </a:xfrm>
        </p:spPr>
        <p:txBody>
          <a:bodyPr anchor="ctr">
            <a:normAutofit/>
          </a:bodyPr>
          <a:lstStyle/>
          <a:p>
            <a:r>
              <a:rPr lang="en-US" b="1" dirty="0"/>
              <a:t>The Integrated IM  Services Portfolio</a:t>
            </a:r>
            <a:endParaRPr lang="en-GB" b="1" dirty="0"/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 b="5605"/>
          <a:stretch/>
        </p:blipFill>
        <p:spPr bwMode="auto">
          <a:xfrm>
            <a:off x="154054" y="1112321"/>
            <a:ext cx="8863338" cy="514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4"/>
          <p:cNvSpPr txBox="1">
            <a:spLocks/>
          </p:cNvSpPr>
          <p:nvPr/>
        </p:nvSpPr>
        <p:spPr>
          <a:xfrm>
            <a:off x="6852995" y="6568018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B759E-6475-4C66-BC50-6F3BE3A7B3D4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2075968" y="6568018"/>
            <a:ext cx="326208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Zensar Technologies 2013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8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UASMmChf6ihVcbotKEBi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8488</TotalTime>
  <Words>850</Words>
  <Application>Microsoft Office PowerPoint</Application>
  <PresentationFormat>On-screen Show (4:3)</PresentationFormat>
  <Paragraphs>263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1_Office Theme</vt:lpstr>
      <vt:lpstr>Global Infrastructure Management Business  Update </vt:lpstr>
      <vt:lpstr>Agenda</vt:lpstr>
      <vt:lpstr>  Global IM Opportunity - By Geography</vt:lpstr>
      <vt:lpstr>  Global IM Opportunity - By Service</vt:lpstr>
      <vt:lpstr>  Global IM Opportunity - By Verticals</vt:lpstr>
      <vt:lpstr>Zensar Akibia Integration</vt:lpstr>
      <vt:lpstr>Strategic Objective</vt:lpstr>
      <vt:lpstr>The Integration focus in FY12</vt:lpstr>
      <vt:lpstr>The Integrated IM  Services Portfolio</vt:lpstr>
      <vt:lpstr>Current year (FY13) - Consolidation</vt:lpstr>
      <vt:lpstr>Zensar’s Multi-Vendor Support</vt:lpstr>
      <vt:lpstr>Zensar’s Global Logistics</vt:lpstr>
      <vt:lpstr>Current State – The Good and The Bad</vt:lpstr>
      <vt:lpstr>Current State – The Good and The Bad</vt:lpstr>
      <vt:lpstr>What we are seeing today</vt:lpstr>
      <vt:lpstr>Outlook for FY14</vt:lpstr>
      <vt:lpstr>Service Alignment</vt:lpstr>
      <vt:lpstr>Global IM Business Model</vt:lpstr>
      <vt:lpstr>PowerPoint Presentation</vt:lpstr>
      <vt:lpstr>Thank you</vt:lpstr>
    </vt:vector>
  </TitlesOfParts>
  <Company>Zensar Technologies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SB27092</dc:creator>
  <cp:lastModifiedBy>Vivek</cp:lastModifiedBy>
  <cp:revision>756</cp:revision>
  <cp:lastPrinted>2011-08-22T08:37:00Z</cp:lastPrinted>
  <dcterms:created xsi:type="dcterms:W3CDTF">2010-06-30T12:45:15Z</dcterms:created>
  <dcterms:modified xsi:type="dcterms:W3CDTF">2013-02-20T04:50:26Z</dcterms:modified>
</cp:coreProperties>
</file>